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OPPOSans B" panose="02010600030101010101" charset="-122"/>
      <p:regular r:id="rId21"/>
    </p:embeddedFont>
    <p:embeddedFont>
      <p:font typeface="OPPOSans H" panose="02010600030101010101" charset="-122"/>
      <p:regular r:id="rId22"/>
    </p:embeddedFont>
    <p:embeddedFont>
      <p:font typeface="Source Han Sans" panose="02010600030101010101" charset="-122"/>
      <p:regular r:id="rId23"/>
    </p:embeddedFont>
    <p:embeddedFont>
      <p:font typeface="Source Han Sans CN Bold" panose="02010600030101010101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68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52997" y="2866464"/>
            <a:ext cx="9394615" cy="25410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65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18334" y="2352774"/>
            <a:ext cx="7668294" cy="20234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endParaRPr kumimoji="1" lang="zh-CN" altLang="en-US" dirty="0"/>
          </a:p>
        </p:txBody>
      </p:sp>
      <p:cxnSp>
        <p:nvCxnSpPr>
          <p:cNvPr id="9" name="标题 1"/>
          <p:cNvCxnSpPr/>
          <p:nvPr/>
        </p:nvCxnSpPr>
        <p:spPr>
          <a:xfrm>
            <a:off x="8088086" y="5072271"/>
            <a:ext cx="1961726" cy="0"/>
          </a:xfrm>
          <a:prstGeom prst="straightConnector1">
            <a:avLst/>
          </a:prstGeom>
          <a:noFill/>
          <a:ln w="31750" cap="sq">
            <a:solidFill>
              <a:schemeClr val="bg1"/>
            </a:solidFill>
            <a:prstDash val="solid"/>
            <a:miter/>
            <a:tailEnd type="triangle"/>
          </a:ln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296667" y="973439"/>
            <a:ext cx="1284296" cy="13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18920784" flipH="1">
            <a:off x="1256688" y="4851257"/>
            <a:ext cx="444321" cy="442029"/>
          </a:xfrm>
          <a:custGeom>
            <a:avLst/>
            <a:gdLst>
              <a:gd name="connsiteX0" fmla="*/ 0 w 219107"/>
              <a:gd name="connsiteY0" fmla="*/ 92828 h 217977"/>
              <a:gd name="connsiteX1" fmla="*/ 0 w 219107"/>
              <a:gd name="connsiteY1" fmla="*/ 217977 h 217977"/>
              <a:gd name="connsiteX2" fmla="*/ 125149 w 219107"/>
              <a:gd name="connsiteY2" fmla="*/ 217977 h 217977"/>
              <a:gd name="connsiteX3" fmla="*/ 93958 w 219107"/>
              <a:gd name="connsiteY3" fmla="*/ 0 h 217977"/>
              <a:gd name="connsiteX4" fmla="*/ 93958 w 219107"/>
              <a:gd name="connsiteY4" fmla="*/ 125149 h 217977"/>
              <a:gd name="connsiteX5" fmla="*/ 219107 w 219107"/>
              <a:gd name="connsiteY5" fmla="*/ 125149 h 217977"/>
            </a:gdLst>
            <a:ahLst/>
            <a:cxnLst/>
            <a:rect l="l" t="t" r="r" b="b"/>
            <a:pathLst>
              <a:path w="219107" h="217977">
                <a:moveTo>
                  <a:pt x="0" y="92828"/>
                </a:moveTo>
                <a:lnTo>
                  <a:pt x="0" y="217977"/>
                </a:lnTo>
                <a:lnTo>
                  <a:pt x="125149" y="217977"/>
                </a:lnTo>
                <a:close/>
                <a:moveTo>
                  <a:pt x="93958" y="0"/>
                </a:moveTo>
                <a:lnTo>
                  <a:pt x="93958" y="125149"/>
                </a:lnTo>
                <a:lnTo>
                  <a:pt x="219107" y="12514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61987" y="5732305"/>
            <a:ext cx="234540" cy="254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70357" y="5737395"/>
            <a:ext cx="234540" cy="243884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572800" y="5718958"/>
            <a:ext cx="7814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</a:rPr>
              <a:t>李长风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2673449" y="5718958"/>
            <a:ext cx="899351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zh-CN" altLang="en-US" sz="1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</a:t>
            </a:r>
            <a:r>
              <a:rPr kumimoji="1" lang="en-US" altLang="zh-CN" sz="1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5370337" y="5728378"/>
            <a:ext cx="679552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</a:t>
            </a:r>
            <a:r>
              <a:rPr kumimoji="1" lang="en-US" altLang="zh-CN" sz="1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054076" y="5728378"/>
            <a:ext cx="1113979" cy="250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2025.5.7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C12D5A6-B174-61DA-0B05-742D28117859}"/>
              </a:ext>
            </a:extLst>
          </p:cNvPr>
          <p:cNvSpPr txBox="1"/>
          <p:nvPr/>
        </p:nvSpPr>
        <p:spPr>
          <a:xfrm>
            <a:off x="1555531" y="3310759"/>
            <a:ext cx="82768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利用深度学习对基因与蛋白质以及酶与非酶的区分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8100000">
            <a:off x="5529060" y="3147669"/>
            <a:ext cx="1545231" cy="1545231"/>
          </a:xfrm>
          <a:prstGeom prst="teardrop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3500000">
            <a:off x="6692112" y="4350388"/>
            <a:ext cx="1545231" cy="1545231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8100000" flipH="1">
            <a:off x="4366007" y="4350388"/>
            <a:ext cx="1545231" cy="1545231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21344" y="1874419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Transformer编码器用于全局特征建模，捕捉序列长距离依赖。
多头注意力机制和前馈网络提升特征提取效果。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16831" y="1186447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585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Transformer架构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0863" y="4655417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Transformer架构适合处理长序列，提升模型对复杂序列的理解能力。
并行处理提升训练效率，缩短模型训练时间。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6349" y="3967445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优势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74207" y="4655417"/>
            <a:ext cx="2858744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并行多任务分类头，同时输出序列类型和酶活性预测结果。
主任务和辅助任务相互促进，提升模型性能。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69693" y="3967445"/>
            <a:ext cx="285874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多任务分类头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235804" y="4894080"/>
            <a:ext cx="457846" cy="45784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938170" y="4894080"/>
            <a:ext cx="400905" cy="45784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072753" y="3698747"/>
            <a:ext cx="457846" cy="44307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核心模型（Transformer编码器）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293341" y="289559"/>
            <a:ext cx="173236" cy="124921"/>
          </a:xfrm>
          <a:custGeom>
            <a:avLst/>
            <a:gdLst/>
            <a:ahLst/>
            <a:cxnLst/>
            <a:rect l="l" t="t" r="r" b="b"/>
            <a:pathLst>
              <a:path w="121644" h="124921">
                <a:moveTo>
                  <a:pt x="86420" y="0"/>
                </a:moveTo>
                <a:lnTo>
                  <a:pt x="106489" y="0"/>
                </a:lnTo>
                <a:cubicBezTo>
                  <a:pt x="111131" y="0"/>
                  <a:pt x="114817" y="1297"/>
                  <a:pt x="117548" y="3891"/>
                </a:cubicBezTo>
                <a:cubicBezTo>
                  <a:pt x="120278" y="6485"/>
                  <a:pt x="121644" y="10103"/>
                  <a:pt x="121644" y="14745"/>
                </a:cubicBezTo>
                <a:lnTo>
                  <a:pt x="121644" y="61846"/>
                </a:lnTo>
                <a:cubicBezTo>
                  <a:pt x="121644" y="80413"/>
                  <a:pt x="117548" y="95568"/>
                  <a:pt x="109356" y="107309"/>
                </a:cubicBezTo>
                <a:cubicBezTo>
                  <a:pt x="101165" y="119050"/>
                  <a:pt x="88331" y="124921"/>
                  <a:pt x="70856" y="124921"/>
                </a:cubicBezTo>
                <a:lnTo>
                  <a:pt x="70856" y="104442"/>
                </a:lnTo>
                <a:cubicBezTo>
                  <a:pt x="85601" y="101711"/>
                  <a:pt x="93246" y="88195"/>
                  <a:pt x="93792" y="63894"/>
                </a:cubicBezTo>
                <a:lnTo>
                  <a:pt x="83143" y="63894"/>
                </a:lnTo>
                <a:cubicBezTo>
                  <a:pt x="74952" y="63894"/>
                  <a:pt x="70856" y="60071"/>
                  <a:pt x="70856" y="52426"/>
                </a:cubicBezTo>
                <a:lnTo>
                  <a:pt x="70856" y="14745"/>
                </a:lnTo>
                <a:cubicBezTo>
                  <a:pt x="70856" y="4915"/>
                  <a:pt x="76044" y="0"/>
                  <a:pt x="86420" y="0"/>
                </a:cubicBezTo>
                <a:close/>
                <a:moveTo>
                  <a:pt x="15564" y="0"/>
                </a:moveTo>
                <a:lnTo>
                  <a:pt x="35633" y="0"/>
                </a:lnTo>
                <a:cubicBezTo>
                  <a:pt x="40275" y="0"/>
                  <a:pt x="43961" y="1297"/>
                  <a:pt x="46691" y="3891"/>
                </a:cubicBezTo>
                <a:cubicBezTo>
                  <a:pt x="49422" y="6485"/>
                  <a:pt x="50787" y="10103"/>
                  <a:pt x="50787" y="14745"/>
                </a:cubicBezTo>
                <a:lnTo>
                  <a:pt x="50787" y="61846"/>
                </a:lnTo>
                <a:cubicBezTo>
                  <a:pt x="50787" y="80413"/>
                  <a:pt x="46691" y="95568"/>
                  <a:pt x="38500" y="107309"/>
                </a:cubicBezTo>
                <a:cubicBezTo>
                  <a:pt x="30308" y="119050"/>
                  <a:pt x="17475" y="124921"/>
                  <a:pt x="0" y="124921"/>
                </a:cubicBezTo>
                <a:lnTo>
                  <a:pt x="0" y="104442"/>
                </a:lnTo>
                <a:cubicBezTo>
                  <a:pt x="14744" y="101711"/>
                  <a:pt x="22390" y="88195"/>
                  <a:pt x="22936" y="63894"/>
                </a:cubicBezTo>
                <a:lnTo>
                  <a:pt x="12287" y="63894"/>
                </a:lnTo>
                <a:cubicBezTo>
                  <a:pt x="4095" y="63894"/>
                  <a:pt x="0" y="60071"/>
                  <a:pt x="0" y="52426"/>
                </a:cubicBezTo>
                <a:lnTo>
                  <a:pt x="0" y="14745"/>
                </a:lnTo>
                <a:cubicBezTo>
                  <a:pt x="0" y="4915"/>
                  <a:pt x="5188" y="0"/>
                  <a:pt x="1556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19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52997" y="2866464"/>
            <a:ext cx="9394615" cy="310058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65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55174" y="2016453"/>
            <a:ext cx="9394615" cy="267070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33668" y="1561628"/>
            <a:ext cx="4802358" cy="69864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27000" dir="2700000" algn="tl" rotWithShape="0">
              <a:schemeClr val="accent1">
                <a:lumMod val="50000"/>
                <a:alpha val="5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70454" y="1744674"/>
            <a:ext cx="2677987" cy="33254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05634" y="2380756"/>
            <a:ext cx="7668294" cy="20234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实验与结果分析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296667" y="973439"/>
            <a:ext cx="1284296" cy="13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594702" y="5091183"/>
            <a:ext cx="2295258" cy="468943"/>
          </a:xfrm>
          <a:custGeom>
            <a:avLst/>
            <a:gdLst>
              <a:gd name="connsiteX0" fmla="*/ 844900 w 1029379"/>
              <a:gd name="connsiteY0" fmla="*/ 0 h 210312"/>
              <a:gd name="connsiteX1" fmla="*/ 937140 w 1029379"/>
              <a:gd name="connsiteY1" fmla="*/ 0 h 210312"/>
              <a:gd name="connsiteX2" fmla="*/ 1029379 w 1029379"/>
              <a:gd name="connsiteY2" fmla="*/ 105156 h 210312"/>
              <a:gd name="connsiteX3" fmla="*/ 937140 w 1029379"/>
              <a:gd name="connsiteY3" fmla="*/ 210312 h 210312"/>
              <a:gd name="connsiteX4" fmla="*/ 844900 w 1029379"/>
              <a:gd name="connsiteY4" fmla="*/ 210312 h 210312"/>
              <a:gd name="connsiteX5" fmla="*/ 937140 w 1029379"/>
              <a:gd name="connsiteY5" fmla="*/ 105156 h 210312"/>
              <a:gd name="connsiteX6" fmla="*/ 675920 w 1029379"/>
              <a:gd name="connsiteY6" fmla="*/ 0 h 210312"/>
              <a:gd name="connsiteX7" fmla="*/ 768160 w 1029379"/>
              <a:gd name="connsiteY7" fmla="*/ 0 h 210312"/>
              <a:gd name="connsiteX8" fmla="*/ 860399 w 1029379"/>
              <a:gd name="connsiteY8" fmla="*/ 105156 h 210312"/>
              <a:gd name="connsiteX9" fmla="*/ 768160 w 1029379"/>
              <a:gd name="connsiteY9" fmla="*/ 210312 h 210312"/>
              <a:gd name="connsiteX10" fmla="*/ 675920 w 1029379"/>
              <a:gd name="connsiteY10" fmla="*/ 210312 h 210312"/>
              <a:gd name="connsiteX11" fmla="*/ 768160 w 1029379"/>
              <a:gd name="connsiteY11" fmla="*/ 105156 h 210312"/>
              <a:gd name="connsiteX12" fmla="*/ 506940 w 1029379"/>
              <a:gd name="connsiteY12" fmla="*/ 0 h 210312"/>
              <a:gd name="connsiteX13" fmla="*/ 599180 w 1029379"/>
              <a:gd name="connsiteY13" fmla="*/ 0 h 210312"/>
              <a:gd name="connsiteX14" fmla="*/ 691419 w 1029379"/>
              <a:gd name="connsiteY14" fmla="*/ 105156 h 210312"/>
              <a:gd name="connsiteX15" fmla="*/ 599180 w 1029379"/>
              <a:gd name="connsiteY15" fmla="*/ 210312 h 210312"/>
              <a:gd name="connsiteX16" fmla="*/ 506940 w 1029379"/>
              <a:gd name="connsiteY16" fmla="*/ 210312 h 210312"/>
              <a:gd name="connsiteX17" fmla="*/ 599180 w 1029379"/>
              <a:gd name="connsiteY17" fmla="*/ 105156 h 210312"/>
              <a:gd name="connsiteX18" fmla="*/ 337960 w 1029379"/>
              <a:gd name="connsiteY18" fmla="*/ 0 h 210312"/>
              <a:gd name="connsiteX19" fmla="*/ 430200 w 1029379"/>
              <a:gd name="connsiteY19" fmla="*/ 0 h 210312"/>
              <a:gd name="connsiteX20" fmla="*/ 522439 w 1029379"/>
              <a:gd name="connsiteY20" fmla="*/ 105156 h 210312"/>
              <a:gd name="connsiteX21" fmla="*/ 430200 w 1029379"/>
              <a:gd name="connsiteY21" fmla="*/ 210312 h 210312"/>
              <a:gd name="connsiteX22" fmla="*/ 337960 w 1029379"/>
              <a:gd name="connsiteY22" fmla="*/ 210312 h 210312"/>
              <a:gd name="connsiteX23" fmla="*/ 430200 w 1029379"/>
              <a:gd name="connsiteY23" fmla="*/ 105156 h 210312"/>
              <a:gd name="connsiteX24" fmla="*/ 168980 w 1029379"/>
              <a:gd name="connsiteY24" fmla="*/ 0 h 210312"/>
              <a:gd name="connsiteX25" fmla="*/ 261220 w 1029379"/>
              <a:gd name="connsiteY25" fmla="*/ 0 h 210312"/>
              <a:gd name="connsiteX26" fmla="*/ 353459 w 1029379"/>
              <a:gd name="connsiteY26" fmla="*/ 105156 h 210312"/>
              <a:gd name="connsiteX27" fmla="*/ 261220 w 1029379"/>
              <a:gd name="connsiteY27" fmla="*/ 210312 h 210312"/>
              <a:gd name="connsiteX28" fmla="*/ 168980 w 1029379"/>
              <a:gd name="connsiteY28" fmla="*/ 210312 h 210312"/>
              <a:gd name="connsiteX29" fmla="*/ 261220 w 1029379"/>
              <a:gd name="connsiteY29" fmla="*/ 105156 h 210312"/>
              <a:gd name="connsiteX30" fmla="*/ 0 w 1029379"/>
              <a:gd name="connsiteY30" fmla="*/ 0 h 210312"/>
              <a:gd name="connsiteX31" fmla="*/ 92240 w 1029379"/>
              <a:gd name="connsiteY31" fmla="*/ 0 h 210312"/>
              <a:gd name="connsiteX32" fmla="*/ 184479 w 1029379"/>
              <a:gd name="connsiteY32" fmla="*/ 105156 h 210312"/>
              <a:gd name="connsiteX33" fmla="*/ 92240 w 1029379"/>
              <a:gd name="connsiteY33" fmla="*/ 210312 h 210312"/>
              <a:gd name="connsiteX34" fmla="*/ 0 w 1029379"/>
              <a:gd name="connsiteY34" fmla="*/ 210312 h 210312"/>
              <a:gd name="connsiteX35" fmla="*/ 92240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844900" y="0"/>
                </a:moveTo>
                <a:lnTo>
                  <a:pt x="937140" y="0"/>
                </a:lnTo>
                <a:lnTo>
                  <a:pt x="1029379" y="105156"/>
                </a:lnTo>
                <a:lnTo>
                  <a:pt x="937140" y="210312"/>
                </a:lnTo>
                <a:lnTo>
                  <a:pt x="844900" y="210312"/>
                </a:lnTo>
                <a:lnTo>
                  <a:pt x="937140" y="105156"/>
                </a:lnTo>
                <a:close/>
                <a:moveTo>
                  <a:pt x="675920" y="0"/>
                </a:moveTo>
                <a:lnTo>
                  <a:pt x="768160" y="0"/>
                </a:lnTo>
                <a:lnTo>
                  <a:pt x="860399" y="105156"/>
                </a:lnTo>
                <a:lnTo>
                  <a:pt x="768160" y="210312"/>
                </a:lnTo>
                <a:lnTo>
                  <a:pt x="675920" y="210312"/>
                </a:lnTo>
                <a:lnTo>
                  <a:pt x="768160" y="105156"/>
                </a:lnTo>
                <a:close/>
                <a:moveTo>
                  <a:pt x="506940" y="0"/>
                </a:moveTo>
                <a:lnTo>
                  <a:pt x="599180" y="0"/>
                </a:lnTo>
                <a:lnTo>
                  <a:pt x="691419" y="105156"/>
                </a:lnTo>
                <a:lnTo>
                  <a:pt x="599180" y="210312"/>
                </a:lnTo>
                <a:lnTo>
                  <a:pt x="506940" y="210312"/>
                </a:lnTo>
                <a:lnTo>
                  <a:pt x="599180" y="105156"/>
                </a:lnTo>
                <a:close/>
                <a:moveTo>
                  <a:pt x="337960" y="0"/>
                </a:moveTo>
                <a:lnTo>
                  <a:pt x="430200" y="0"/>
                </a:lnTo>
                <a:lnTo>
                  <a:pt x="522439" y="105156"/>
                </a:lnTo>
                <a:lnTo>
                  <a:pt x="430200" y="210312"/>
                </a:lnTo>
                <a:lnTo>
                  <a:pt x="337960" y="210312"/>
                </a:lnTo>
                <a:lnTo>
                  <a:pt x="430200" y="105156"/>
                </a:lnTo>
                <a:close/>
                <a:moveTo>
                  <a:pt x="168980" y="0"/>
                </a:moveTo>
                <a:lnTo>
                  <a:pt x="261220" y="0"/>
                </a:lnTo>
                <a:lnTo>
                  <a:pt x="353459" y="105156"/>
                </a:lnTo>
                <a:lnTo>
                  <a:pt x="261220" y="210312"/>
                </a:lnTo>
                <a:lnTo>
                  <a:pt x="168980" y="210312"/>
                </a:lnTo>
                <a:lnTo>
                  <a:pt x="261220" y="105156"/>
                </a:lnTo>
                <a:close/>
                <a:moveTo>
                  <a:pt x="0" y="0"/>
                </a:moveTo>
                <a:lnTo>
                  <a:pt x="92240" y="0"/>
                </a:lnTo>
                <a:lnTo>
                  <a:pt x="184479" y="105156"/>
                </a:lnTo>
                <a:lnTo>
                  <a:pt x="92240" y="210312"/>
                </a:lnTo>
                <a:lnTo>
                  <a:pt x="0" y="210312"/>
                </a:lnTo>
                <a:lnTo>
                  <a:pt x="92240" y="105156"/>
                </a:lnTo>
                <a:close/>
              </a:path>
            </a:pathLst>
          </a:cu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0746" y="4632628"/>
            <a:ext cx="2924969" cy="1223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69642" y="2957005"/>
            <a:ext cx="1602676" cy="2898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52624" y="1898891"/>
            <a:ext cx="2478507" cy="3939261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3">
                    <a:alpha val="0"/>
                  </a:schemeClr>
                </a:gs>
                <a:gs pos="54560">
                  <a:schemeClr val="accent1">
                    <a:lumMod val="40000"/>
                    <a:lumOff val="60000"/>
                    <a:alpha val="0"/>
                  </a:schemeClr>
                </a:gs>
                <a:gs pos="79734">
                  <a:schemeClr val="accent3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59407" y="1898891"/>
            <a:ext cx="2478507" cy="3939261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3">
                    <a:alpha val="0"/>
                  </a:schemeClr>
                </a:gs>
                <a:gs pos="54560">
                  <a:schemeClr val="accent1">
                    <a:lumMod val="40000"/>
                    <a:lumOff val="60000"/>
                    <a:alpha val="0"/>
                  </a:schemeClr>
                </a:gs>
                <a:gs pos="79734">
                  <a:schemeClr val="accent3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778890" y="1898891"/>
            <a:ext cx="2478507" cy="3939261"/>
          </a:xfrm>
          <a:prstGeom prst="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1">
                    <a:alpha val="100000"/>
                  </a:schemeClr>
                </a:gs>
                <a:gs pos="29000">
                  <a:schemeClr val="accent3">
                    <a:alpha val="0"/>
                  </a:schemeClr>
                </a:gs>
                <a:gs pos="54560">
                  <a:schemeClr val="accent1">
                    <a:lumMod val="40000"/>
                    <a:lumOff val="60000"/>
                    <a:alpha val="0"/>
                  </a:schemeClr>
                </a:gs>
                <a:gs pos="79734">
                  <a:schemeClr val="accent3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50884" y="3445255"/>
            <a:ext cx="2281987" cy="185280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使用公开生物序列数据集，包含DNA和蛋白质序列。
数据集包含10万条序列，分为训练集、验证集和测试集。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93778" y="2068442"/>
            <a:ext cx="2211410" cy="1211183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957667" y="3479800"/>
            <a:ext cx="2281987" cy="14981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使用准确率、召回率、F1值评估模型性能。
针对酶活性预测，使用ROC- AUC评估模型效果。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00561" y="2068442"/>
            <a:ext cx="2211410" cy="1211183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77150" y="3479800"/>
            <a:ext cx="2281987" cy="149817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与传统机器学习方法和单一序列模型进行对比。
验证多模态深度学习模型的优势。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20044" y="2068442"/>
            <a:ext cx="2211410" cy="1211183"/>
          </a:xfrm>
          <a:prstGeom prst="roundRect">
            <a:avLst>
              <a:gd name="adj" fmla="val 0"/>
            </a:avLst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263454" y="2316814"/>
            <a:ext cx="1846659" cy="731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70237" y="2316814"/>
            <a:ext cx="1846659" cy="731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评估指标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89720" y="2316814"/>
            <a:ext cx="1846659" cy="7311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对比实验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2080039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6" name="标题 1"/>
          <p:cNvCxnSpPr/>
          <p:nvPr/>
        </p:nvCxnSpPr>
        <p:spPr>
          <a:xfrm>
            <a:off x="3295716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3122416" y="5633324"/>
            <a:ext cx="138922" cy="138922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4986821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19" name="标题 1"/>
          <p:cNvCxnSpPr/>
          <p:nvPr/>
        </p:nvCxnSpPr>
        <p:spPr>
          <a:xfrm>
            <a:off x="6202498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6029198" y="5633324"/>
            <a:ext cx="138922" cy="138922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7906304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9121981" y="5702785"/>
            <a:ext cx="1008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</p:cxnSp>
      <p:sp>
        <p:nvSpPr>
          <p:cNvPr id="23" name="标题 1"/>
          <p:cNvSpPr txBox="1"/>
          <p:nvPr/>
        </p:nvSpPr>
        <p:spPr>
          <a:xfrm>
            <a:off x="8948681" y="5633324"/>
            <a:ext cx="138922" cy="138922"/>
          </a:xfrm>
          <a:prstGeom prst="ellipse">
            <a:avLst/>
          </a:prstGeom>
          <a:gradFill>
            <a:gsLst>
              <a:gs pos="18000">
                <a:schemeClr val="accent1">
                  <a:lumMod val="40000"/>
                  <a:lumOff val="60000"/>
                  <a:alpha val="100000"/>
                </a:schemeClr>
              </a:gs>
              <a:gs pos="93000">
                <a:schemeClr val="accent1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实验设置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 flipV="1">
            <a:off x="293341" y="289559"/>
            <a:ext cx="173236" cy="124921"/>
          </a:xfrm>
          <a:custGeom>
            <a:avLst/>
            <a:gdLst/>
            <a:ahLst/>
            <a:cxnLst/>
            <a:rect l="l" t="t" r="r" b="b"/>
            <a:pathLst>
              <a:path w="121644" h="124921">
                <a:moveTo>
                  <a:pt x="86420" y="0"/>
                </a:moveTo>
                <a:lnTo>
                  <a:pt x="106489" y="0"/>
                </a:lnTo>
                <a:cubicBezTo>
                  <a:pt x="111131" y="0"/>
                  <a:pt x="114817" y="1297"/>
                  <a:pt x="117548" y="3891"/>
                </a:cubicBezTo>
                <a:cubicBezTo>
                  <a:pt x="120278" y="6485"/>
                  <a:pt x="121644" y="10103"/>
                  <a:pt x="121644" y="14745"/>
                </a:cubicBezTo>
                <a:lnTo>
                  <a:pt x="121644" y="61846"/>
                </a:lnTo>
                <a:cubicBezTo>
                  <a:pt x="121644" y="80413"/>
                  <a:pt x="117548" y="95568"/>
                  <a:pt x="109356" y="107309"/>
                </a:cubicBezTo>
                <a:cubicBezTo>
                  <a:pt x="101165" y="119050"/>
                  <a:pt x="88331" y="124921"/>
                  <a:pt x="70856" y="124921"/>
                </a:cubicBezTo>
                <a:lnTo>
                  <a:pt x="70856" y="104442"/>
                </a:lnTo>
                <a:cubicBezTo>
                  <a:pt x="85601" y="101711"/>
                  <a:pt x="93246" y="88195"/>
                  <a:pt x="93792" y="63894"/>
                </a:cubicBezTo>
                <a:lnTo>
                  <a:pt x="83143" y="63894"/>
                </a:lnTo>
                <a:cubicBezTo>
                  <a:pt x="74952" y="63894"/>
                  <a:pt x="70856" y="60071"/>
                  <a:pt x="70856" y="52426"/>
                </a:cubicBezTo>
                <a:lnTo>
                  <a:pt x="70856" y="14745"/>
                </a:lnTo>
                <a:cubicBezTo>
                  <a:pt x="70856" y="4915"/>
                  <a:pt x="76044" y="0"/>
                  <a:pt x="86420" y="0"/>
                </a:cubicBezTo>
                <a:close/>
                <a:moveTo>
                  <a:pt x="15564" y="0"/>
                </a:moveTo>
                <a:lnTo>
                  <a:pt x="35633" y="0"/>
                </a:lnTo>
                <a:cubicBezTo>
                  <a:pt x="40275" y="0"/>
                  <a:pt x="43961" y="1297"/>
                  <a:pt x="46691" y="3891"/>
                </a:cubicBezTo>
                <a:cubicBezTo>
                  <a:pt x="49422" y="6485"/>
                  <a:pt x="50787" y="10103"/>
                  <a:pt x="50787" y="14745"/>
                </a:cubicBezTo>
                <a:lnTo>
                  <a:pt x="50787" y="61846"/>
                </a:lnTo>
                <a:cubicBezTo>
                  <a:pt x="50787" y="80413"/>
                  <a:pt x="46691" y="95568"/>
                  <a:pt x="38500" y="107309"/>
                </a:cubicBezTo>
                <a:cubicBezTo>
                  <a:pt x="30308" y="119050"/>
                  <a:pt x="17475" y="124921"/>
                  <a:pt x="0" y="124921"/>
                </a:cubicBezTo>
                <a:lnTo>
                  <a:pt x="0" y="104442"/>
                </a:lnTo>
                <a:cubicBezTo>
                  <a:pt x="14744" y="101711"/>
                  <a:pt x="22390" y="88195"/>
                  <a:pt x="22936" y="63894"/>
                </a:cubicBezTo>
                <a:lnTo>
                  <a:pt x="12287" y="63894"/>
                </a:lnTo>
                <a:cubicBezTo>
                  <a:pt x="4095" y="63894"/>
                  <a:pt x="0" y="60071"/>
                  <a:pt x="0" y="52426"/>
                </a:cubicBezTo>
                <a:lnTo>
                  <a:pt x="0" y="14745"/>
                </a:lnTo>
                <a:cubicBezTo>
                  <a:pt x="0" y="4915"/>
                  <a:pt x="5188" y="0"/>
                  <a:pt x="1556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7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8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96260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47293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4961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98373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75049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51725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33606" y="1942694"/>
            <a:ext cx="2774265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训练曲线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67431" y="31510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训练曲线展示模型训练过程，X轴为训练轮次，Y轴为损失值。
模型在第5轮达到最佳性能，损失值降至0.2以下。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24452" y="1942694"/>
            <a:ext cx="2774266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模型性能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58278" y="31510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序列类型分类准确率95%，酶活性预测准确率85%。
F1值达到0.9，模型性能优于传统方法。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85282" y="1942694"/>
            <a:ext cx="2773111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关键指标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19109" y="31510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ROC- AUC值0.92，模型对酶活性预测具有较高区分能力。
模型在不同长度序列上表现稳定，鲁棒性强。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实验结果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293341" y="289559"/>
            <a:ext cx="173236" cy="124921"/>
          </a:xfrm>
          <a:custGeom>
            <a:avLst/>
            <a:gdLst/>
            <a:ahLst/>
            <a:cxnLst/>
            <a:rect l="l" t="t" r="r" b="b"/>
            <a:pathLst>
              <a:path w="121644" h="124921">
                <a:moveTo>
                  <a:pt x="86420" y="0"/>
                </a:moveTo>
                <a:lnTo>
                  <a:pt x="106489" y="0"/>
                </a:lnTo>
                <a:cubicBezTo>
                  <a:pt x="111131" y="0"/>
                  <a:pt x="114817" y="1297"/>
                  <a:pt x="117548" y="3891"/>
                </a:cubicBezTo>
                <a:cubicBezTo>
                  <a:pt x="120278" y="6485"/>
                  <a:pt x="121644" y="10103"/>
                  <a:pt x="121644" y="14745"/>
                </a:cubicBezTo>
                <a:lnTo>
                  <a:pt x="121644" y="61846"/>
                </a:lnTo>
                <a:cubicBezTo>
                  <a:pt x="121644" y="80413"/>
                  <a:pt x="117548" y="95568"/>
                  <a:pt x="109356" y="107309"/>
                </a:cubicBezTo>
                <a:cubicBezTo>
                  <a:pt x="101165" y="119050"/>
                  <a:pt x="88331" y="124921"/>
                  <a:pt x="70856" y="124921"/>
                </a:cubicBezTo>
                <a:lnTo>
                  <a:pt x="70856" y="104442"/>
                </a:lnTo>
                <a:cubicBezTo>
                  <a:pt x="85601" y="101711"/>
                  <a:pt x="93246" y="88195"/>
                  <a:pt x="93792" y="63894"/>
                </a:cubicBezTo>
                <a:lnTo>
                  <a:pt x="83143" y="63894"/>
                </a:lnTo>
                <a:cubicBezTo>
                  <a:pt x="74952" y="63894"/>
                  <a:pt x="70856" y="60071"/>
                  <a:pt x="70856" y="52426"/>
                </a:cubicBezTo>
                <a:lnTo>
                  <a:pt x="70856" y="14745"/>
                </a:lnTo>
                <a:cubicBezTo>
                  <a:pt x="70856" y="4915"/>
                  <a:pt x="76044" y="0"/>
                  <a:pt x="86420" y="0"/>
                </a:cubicBezTo>
                <a:close/>
                <a:moveTo>
                  <a:pt x="15564" y="0"/>
                </a:moveTo>
                <a:lnTo>
                  <a:pt x="35633" y="0"/>
                </a:lnTo>
                <a:cubicBezTo>
                  <a:pt x="40275" y="0"/>
                  <a:pt x="43961" y="1297"/>
                  <a:pt x="46691" y="3891"/>
                </a:cubicBezTo>
                <a:cubicBezTo>
                  <a:pt x="49422" y="6485"/>
                  <a:pt x="50787" y="10103"/>
                  <a:pt x="50787" y="14745"/>
                </a:cubicBezTo>
                <a:lnTo>
                  <a:pt x="50787" y="61846"/>
                </a:lnTo>
                <a:cubicBezTo>
                  <a:pt x="50787" y="80413"/>
                  <a:pt x="46691" y="95568"/>
                  <a:pt x="38500" y="107309"/>
                </a:cubicBezTo>
                <a:cubicBezTo>
                  <a:pt x="30308" y="119050"/>
                  <a:pt x="17475" y="124921"/>
                  <a:pt x="0" y="124921"/>
                </a:cubicBezTo>
                <a:lnTo>
                  <a:pt x="0" y="104442"/>
                </a:lnTo>
                <a:cubicBezTo>
                  <a:pt x="14744" y="101711"/>
                  <a:pt x="22390" y="88195"/>
                  <a:pt x="22936" y="63894"/>
                </a:cubicBezTo>
                <a:lnTo>
                  <a:pt x="12287" y="63894"/>
                </a:lnTo>
                <a:cubicBezTo>
                  <a:pt x="4095" y="63894"/>
                  <a:pt x="0" y="60071"/>
                  <a:pt x="0" y="52426"/>
                </a:cubicBezTo>
                <a:lnTo>
                  <a:pt x="0" y="14745"/>
                </a:lnTo>
                <a:cubicBezTo>
                  <a:pt x="0" y="4915"/>
                  <a:pt x="5188" y="0"/>
                  <a:pt x="1556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19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642946"/>
            <a:ext cx="3435085" cy="5215054"/>
          </a:xfrm>
          <a:prstGeom prst="round1Rect">
            <a:avLst>
              <a:gd name="adj" fmla="val 17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83815" y="1642946"/>
            <a:ext cx="3435085" cy="5215054"/>
          </a:xfrm>
          <a:prstGeom prst="round1Rect">
            <a:avLst>
              <a:gd name="adj" fmla="val 1753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8035" y="2220913"/>
            <a:ext cx="773964" cy="7739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69938" y="3786545"/>
            <a:ext cx="2953285" cy="13824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分析模型对不同序列特征的关注程度。
DNA序列中，特定碱基组合对分类影响较大。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313018" y="6172200"/>
            <a:ext cx="546100" cy="685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24819" y="2220913"/>
            <a:ext cx="773964" cy="77396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13650" y="3786545"/>
            <a:ext cx="295200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模型在测试集上表现良好，泛化能力强。
通过数据增强和正则化提升模型泛化能力。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89802" y="6172200"/>
            <a:ext cx="546100" cy="685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71450" y="2220913"/>
            <a:ext cx="773964" cy="7739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58505" y="3786545"/>
            <a:ext cx="2953285" cy="13824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引入预训练模型提升模型性能。
增加序列长度自适应处理，提升模型灵活性。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36433" y="6172200"/>
            <a:ext cx="546100" cy="685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9938" y="3386226"/>
            <a:ext cx="310195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特征重要性分析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13650" y="3386226"/>
            <a:ext cx="29520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模型泛化能力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58505" y="3386226"/>
            <a:ext cx="310195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改进建议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50938" y="2459126"/>
            <a:ext cx="13015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3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67738" y="2459126"/>
            <a:ext cx="19365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3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927675" y="2454007"/>
            <a:ext cx="16825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3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模型分析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93341" y="289559"/>
            <a:ext cx="173236" cy="124921"/>
          </a:xfrm>
          <a:custGeom>
            <a:avLst/>
            <a:gdLst/>
            <a:ahLst/>
            <a:cxnLst/>
            <a:rect l="l" t="t" r="r" b="b"/>
            <a:pathLst>
              <a:path w="121644" h="124921">
                <a:moveTo>
                  <a:pt x="86420" y="0"/>
                </a:moveTo>
                <a:lnTo>
                  <a:pt x="106489" y="0"/>
                </a:lnTo>
                <a:cubicBezTo>
                  <a:pt x="111131" y="0"/>
                  <a:pt x="114817" y="1297"/>
                  <a:pt x="117548" y="3891"/>
                </a:cubicBezTo>
                <a:cubicBezTo>
                  <a:pt x="120278" y="6485"/>
                  <a:pt x="121644" y="10103"/>
                  <a:pt x="121644" y="14745"/>
                </a:cubicBezTo>
                <a:lnTo>
                  <a:pt x="121644" y="61846"/>
                </a:lnTo>
                <a:cubicBezTo>
                  <a:pt x="121644" y="80413"/>
                  <a:pt x="117548" y="95568"/>
                  <a:pt x="109356" y="107309"/>
                </a:cubicBezTo>
                <a:cubicBezTo>
                  <a:pt x="101165" y="119050"/>
                  <a:pt x="88331" y="124921"/>
                  <a:pt x="70856" y="124921"/>
                </a:cubicBezTo>
                <a:lnTo>
                  <a:pt x="70856" y="104442"/>
                </a:lnTo>
                <a:cubicBezTo>
                  <a:pt x="85601" y="101711"/>
                  <a:pt x="93246" y="88195"/>
                  <a:pt x="93792" y="63894"/>
                </a:cubicBezTo>
                <a:lnTo>
                  <a:pt x="83143" y="63894"/>
                </a:lnTo>
                <a:cubicBezTo>
                  <a:pt x="74952" y="63894"/>
                  <a:pt x="70856" y="60071"/>
                  <a:pt x="70856" y="52426"/>
                </a:cubicBezTo>
                <a:lnTo>
                  <a:pt x="70856" y="14745"/>
                </a:lnTo>
                <a:cubicBezTo>
                  <a:pt x="70856" y="4915"/>
                  <a:pt x="76044" y="0"/>
                  <a:pt x="86420" y="0"/>
                </a:cubicBezTo>
                <a:close/>
                <a:moveTo>
                  <a:pt x="15564" y="0"/>
                </a:moveTo>
                <a:lnTo>
                  <a:pt x="35633" y="0"/>
                </a:lnTo>
                <a:cubicBezTo>
                  <a:pt x="40275" y="0"/>
                  <a:pt x="43961" y="1297"/>
                  <a:pt x="46691" y="3891"/>
                </a:cubicBezTo>
                <a:cubicBezTo>
                  <a:pt x="49422" y="6485"/>
                  <a:pt x="50787" y="10103"/>
                  <a:pt x="50787" y="14745"/>
                </a:cubicBezTo>
                <a:lnTo>
                  <a:pt x="50787" y="61846"/>
                </a:lnTo>
                <a:cubicBezTo>
                  <a:pt x="50787" y="80413"/>
                  <a:pt x="46691" y="95568"/>
                  <a:pt x="38500" y="107309"/>
                </a:cubicBezTo>
                <a:cubicBezTo>
                  <a:pt x="30308" y="119050"/>
                  <a:pt x="17475" y="124921"/>
                  <a:pt x="0" y="124921"/>
                </a:cubicBezTo>
                <a:lnTo>
                  <a:pt x="0" y="104442"/>
                </a:lnTo>
                <a:cubicBezTo>
                  <a:pt x="14744" y="101711"/>
                  <a:pt x="22390" y="88195"/>
                  <a:pt x="22936" y="63894"/>
                </a:cubicBezTo>
                <a:lnTo>
                  <a:pt x="12287" y="63894"/>
                </a:lnTo>
                <a:cubicBezTo>
                  <a:pt x="4095" y="63894"/>
                  <a:pt x="0" y="60071"/>
                  <a:pt x="0" y="52426"/>
                </a:cubicBezTo>
                <a:lnTo>
                  <a:pt x="0" y="14745"/>
                </a:lnTo>
                <a:cubicBezTo>
                  <a:pt x="0" y="4915"/>
                  <a:pt x="5188" y="0"/>
                  <a:pt x="1556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4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52997" y="2866464"/>
            <a:ext cx="9394615" cy="310058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65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55174" y="2016453"/>
            <a:ext cx="9394615" cy="267070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33668" y="1561628"/>
            <a:ext cx="4802358" cy="69864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27000" dir="2700000" algn="tl" rotWithShape="0">
              <a:schemeClr val="accent1">
                <a:lumMod val="50000"/>
                <a:alpha val="5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70454" y="1744674"/>
            <a:ext cx="2677987" cy="33254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05634" y="2380756"/>
            <a:ext cx="7668294" cy="20234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应用场景展望</a:t>
            </a: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296667" y="973439"/>
            <a:ext cx="1284296" cy="13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594702" y="5091183"/>
            <a:ext cx="2295258" cy="468943"/>
          </a:xfrm>
          <a:custGeom>
            <a:avLst/>
            <a:gdLst>
              <a:gd name="connsiteX0" fmla="*/ 844900 w 1029379"/>
              <a:gd name="connsiteY0" fmla="*/ 0 h 210312"/>
              <a:gd name="connsiteX1" fmla="*/ 937140 w 1029379"/>
              <a:gd name="connsiteY1" fmla="*/ 0 h 210312"/>
              <a:gd name="connsiteX2" fmla="*/ 1029379 w 1029379"/>
              <a:gd name="connsiteY2" fmla="*/ 105156 h 210312"/>
              <a:gd name="connsiteX3" fmla="*/ 937140 w 1029379"/>
              <a:gd name="connsiteY3" fmla="*/ 210312 h 210312"/>
              <a:gd name="connsiteX4" fmla="*/ 844900 w 1029379"/>
              <a:gd name="connsiteY4" fmla="*/ 210312 h 210312"/>
              <a:gd name="connsiteX5" fmla="*/ 937140 w 1029379"/>
              <a:gd name="connsiteY5" fmla="*/ 105156 h 210312"/>
              <a:gd name="connsiteX6" fmla="*/ 675920 w 1029379"/>
              <a:gd name="connsiteY6" fmla="*/ 0 h 210312"/>
              <a:gd name="connsiteX7" fmla="*/ 768160 w 1029379"/>
              <a:gd name="connsiteY7" fmla="*/ 0 h 210312"/>
              <a:gd name="connsiteX8" fmla="*/ 860399 w 1029379"/>
              <a:gd name="connsiteY8" fmla="*/ 105156 h 210312"/>
              <a:gd name="connsiteX9" fmla="*/ 768160 w 1029379"/>
              <a:gd name="connsiteY9" fmla="*/ 210312 h 210312"/>
              <a:gd name="connsiteX10" fmla="*/ 675920 w 1029379"/>
              <a:gd name="connsiteY10" fmla="*/ 210312 h 210312"/>
              <a:gd name="connsiteX11" fmla="*/ 768160 w 1029379"/>
              <a:gd name="connsiteY11" fmla="*/ 105156 h 210312"/>
              <a:gd name="connsiteX12" fmla="*/ 506940 w 1029379"/>
              <a:gd name="connsiteY12" fmla="*/ 0 h 210312"/>
              <a:gd name="connsiteX13" fmla="*/ 599180 w 1029379"/>
              <a:gd name="connsiteY13" fmla="*/ 0 h 210312"/>
              <a:gd name="connsiteX14" fmla="*/ 691419 w 1029379"/>
              <a:gd name="connsiteY14" fmla="*/ 105156 h 210312"/>
              <a:gd name="connsiteX15" fmla="*/ 599180 w 1029379"/>
              <a:gd name="connsiteY15" fmla="*/ 210312 h 210312"/>
              <a:gd name="connsiteX16" fmla="*/ 506940 w 1029379"/>
              <a:gd name="connsiteY16" fmla="*/ 210312 h 210312"/>
              <a:gd name="connsiteX17" fmla="*/ 599180 w 1029379"/>
              <a:gd name="connsiteY17" fmla="*/ 105156 h 210312"/>
              <a:gd name="connsiteX18" fmla="*/ 337960 w 1029379"/>
              <a:gd name="connsiteY18" fmla="*/ 0 h 210312"/>
              <a:gd name="connsiteX19" fmla="*/ 430200 w 1029379"/>
              <a:gd name="connsiteY19" fmla="*/ 0 h 210312"/>
              <a:gd name="connsiteX20" fmla="*/ 522439 w 1029379"/>
              <a:gd name="connsiteY20" fmla="*/ 105156 h 210312"/>
              <a:gd name="connsiteX21" fmla="*/ 430200 w 1029379"/>
              <a:gd name="connsiteY21" fmla="*/ 210312 h 210312"/>
              <a:gd name="connsiteX22" fmla="*/ 337960 w 1029379"/>
              <a:gd name="connsiteY22" fmla="*/ 210312 h 210312"/>
              <a:gd name="connsiteX23" fmla="*/ 430200 w 1029379"/>
              <a:gd name="connsiteY23" fmla="*/ 105156 h 210312"/>
              <a:gd name="connsiteX24" fmla="*/ 168980 w 1029379"/>
              <a:gd name="connsiteY24" fmla="*/ 0 h 210312"/>
              <a:gd name="connsiteX25" fmla="*/ 261220 w 1029379"/>
              <a:gd name="connsiteY25" fmla="*/ 0 h 210312"/>
              <a:gd name="connsiteX26" fmla="*/ 353459 w 1029379"/>
              <a:gd name="connsiteY26" fmla="*/ 105156 h 210312"/>
              <a:gd name="connsiteX27" fmla="*/ 261220 w 1029379"/>
              <a:gd name="connsiteY27" fmla="*/ 210312 h 210312"/>
              <a:gd name="connsiteX28" fmla="*/ 168980 w 1029379"/>
              <a:gd name="connsiteY28" fmla="*/ 210312 h 210312"/>
              <a:gd name="connsiteX29" fmla="*/ 261220 w 1029379"/>
              <a:gd name="connsiteY29" fmla="*/ 105156 h 210312"/>
              <a:gd name="connsiteX30" fmla="*/ 0 w 1029379"/>
              <a:gd name="connsiteY30" fmla="*/ 0 h 210312"/>
              <a:gd name="connsiteX31" fmla="*/ 92240 w 1029379"/>
              <a:gd name="connsiteY31" fmla="*/ 0 h 210312"/>
              <a:gd name="connsiteX32" fmla="*/ 184479 w 1029379"/>
              <a:gd name="connsiteY32" fmla="*/ 105156 h 210312"/>
              <a:gd name="connsiteX33" fmla="*/ 92240 w 1029379"/>
              <a:gd name="connsiteY33" fmla="*/ 210312 h 210312"/>
              <a:gd name="connsiteX34" fmla="*/ 0 w 1029379"/>
              <a:gd name="connsiteY34" fmla="*/ 210312 h 210312"/>
              <a:gd name="connsiteX35" fmla="*/ 92240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844900" y="0"/>
                </a:moveTo>
                <a:lnTo>
                  <a:pt x="937140" y="0"/>
                </a:lnTo>
                <a:lnTo>
                  <a:pt x="1029379" y="105156"/>
                </a:lnTo>
                <a:lnTo>
                  <a:pt x="937140" y="210312"/>
                </a:lnTo>
                <a:lnTo>
                  <a:pt x="844900" y="210312"/>
                </a:lnTo>
                <a:lnTo>
                  <a:pt x="937140" y="105156"/>
                </a:lnTo>
                <a:close/>
                <a:moveTo>
                  <a:pt x="675920" y="0"/>
                </a:moveTo>
                <a:lnTo>
                  <a:pt x="768160" y="0"/>
                </a:lnTo>
                <a:lnTo>
                  <a:pt x="860399" y="105156"/>
                </a:lnTo>
                <a:lnTo>
                  <a:pt x="768160" y="210312"/>
                </a:lnTo>
                <a:lnTo>
                  <a:pt x="675920" y="210312"/>
                </a:lnTo>
                <a:lnTo>
                  <a:pt x="768160" y="105156"/>
                </a:lnTo>
                <a:close/>
                <a:moveTo>
                  <a:pt x="506940" y="0"/>
                </a:moveTo>
                <a:lnTo>
                  <a:pt x="599180" y="0"/>
                </a:lnTo>
                <a:lnTo>
                  <a:pt x="691419" y="105156"/>
                </a:lnTo>
                <a:lnTo>
                  <a:pt x="599180" y="210312"/>
                </a:lnTo>
                <a:lnTo>
                  <a:pt x="506940" y="210312"/>
                </a:lnTo>
                <a:lnTo>
                  <a:pt x="599180" y="105156"/>
                </a:lnTo>
                <a:close/>
                <a:moveTo>
                  <a:pt x="337960" y="0"/>
                </a:moveTo>
                <a:lnTo>
                  <a:pt x="430200" y="0"/>
                </a:lnTo>
                <a:lnTo>
                  <a:pt x="522439" y="105156"/>
                </a:lnTo>
                <a:lnTo>
                  <a:pt x="430200" y="210312"/>
                </a:lnTo>
                <a:lnTo>
                  <a:pt x="337960" y="210312"/>
                </a:lnTo>
                <a:lnTo>
                  <a:pt x="430200" y="105156"/>
                </a:lnTo>
                <a:close/>
                <a:moveTo>
                  <a:pt x="168980" y="0"/>
                </a:moveTo>
                <a:lnTo>
                  <a:pt x="261220" y="0"/>
                </a:lnTo>
                <a:lnTo>
                  <a:pt x="353459" y="105156"/>
                </a:lnTo>
                <a:lnTo>
                  <a:pt x="261220" y="210312"/>
                </a:lnTo>
                <a:lnTo>
                  <a:pt x="168980" y="210312"/>
                </a:lnTo>
                <a:lnTo>
                  <a:pt x="261220" y="105156"/>
                </a:lnTo>
                <a:close/>
                <a:moveTo>
                  <a:pt x="0" y="0"/>
                </a:moveTo>
                <a:lnTo>
                  <a:pt x="92240" y="0"/>
                </a:lnTo>
                <a:lnTo>
                  <a:pt x="184479" y="105156"/>
                </a:lnTo>
                <a:lnTo>
                  <a:pt x="92240" y="210312"/>
                </a:lnTo>
                <a:lnTo>
                  <a:pt x="0" y="210312"/>
                </a:lnTo>
                <a:lnTo>
                  <a:pt x="92240" y="105156"/>
                </a:lnTo>
                <a:close/>
              </a:path>
            </a:pathLst>
          </a:cu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0746" y="4632628"/>
            <a:ext cx="2924969" cy="1223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69642" y="2957005"/>
            <a:ext cx="1602676" cy="2898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683084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利用系统对生物序列进行分类和特性预测，辅助疾病诊断。
通过序列分析发现潜在致病基因，为精准医疗提供支持。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50635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疾病诊断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078121" y="2176478"/>
            <a:ext cx="537410" cy="53741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422900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00216" y="2968556"/>
            <a:ext cx="3372852" cy="53741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00216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预测蛋白质酶活性，为药物靶点筛选提供依据。
提升药物研发效率，降低研发成本。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90451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药物研发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17937" y="2201571"/>
            <a:ext cx="537410" cy="48722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62717" y="1909777"/>
            <a:ext cx="1327484" cy="1327484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40033" y="2968556"/>
            <a:ext cx="3372852" cy="53741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40033" y="3690826"/>
            <a:ext cx="3372852" cy="11708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分析基因序列，为基因编辑提供参考。
提高基因编辑的准确性和安全性。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30268" y="3019741"/>
            <a:ext cx="3192382" cy="40925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基因编辑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557754" y="2209935"/>
            <a:ext cx="537410" cy="470495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生物医学研究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 flipV="1">
            <a:off x="293341" y="289559"/>
            <a:ext cx="173236" cy="124921"/>
          </a:xfrm>
          <a:custGeom>
            <a:avLst/>
            <a:gdLst/>
            <a:ahLst/>
            <a:cxnLst/>
            <a:rect l="l" t="t" r="r" b="b"/>
            <a:pathLst>
              <a:path w="121644" h="124921">
                <a:moveTo>
                  <a:pt x="86420" y="0"/>
                </a:moveTo>
                <a:lnTo>
                  <a:pt x="106489" y="0"/>
                </a:lnTo>
                <a:cubicBezTo>
                  <a:pt x="111131" y="0"/>
                  <a:pt x="114817" y="1297"/>
                  <a:pt x="117548" y="3891"/>
                </a:cubicBezTo>
                <a:cubicBezTo>
                  <a:pt x="120278" y="6485"/>
                  <a:pt x="121644" y="10103"/>
                  <a:pt x="121644" y="14745"/>
                </a:cubicBezTo>
                <a:lnTo>
                  <a:pt x="121644" y="61846"/>
                </a:lnTo>
                <a:cubicBezTo>
                  <a:pt x="121644" y="80413"/>
                  <a:pt x="117548" y="95568"/>
                  <a:pt x="109356" y="107309"/>
                </a:cubicBezTo>
                <a:cubicBezTo>
                  <a:pt x="101165" y="119050"/>
                  <a:pt x="88331" y="124921"/>
                  <a:pt x="70856" y="124921"/>
                </a:cubicBezTo>
                <a:lnTo>
                  <a:pt x="70856" y="104442"/>
                </a:lnTo>
                <a:cubicBezTo>
                  <a:pt x="85601" y="101711"/>
                  <a:pt x="93246" y="88195"/>
                  <a:pt x="93792" y="63894"/>
                </a:cubicBezTo>
                <a:lnTo>
                  <a:pt x="83143" y="63894"/>
                </a:lnTo>
                <a:cubicBezTo>
                  <a:pt x="74952" y="63894"/>
                  <a:pt x="70856" y="60071"/>
                  <a:pt x="70856" y="52426"/>
                </a:cubicBezTo>
                <a:lnTo>
                  <a:pt x="70856" y="14745"/>
                </a:lnTo>
                <a:cubicBezTo>
                  <a:pt x="70856" y="4915"/>
                  <a:pt x="76044" y="0"/>
                  <a:pt x="86420" y="0"/>
                </a:cubicBezTo>
                <a:close/>
                <a:moveTo>
                  <a:pt x="15564" y="0"/>
                </a:moveTo>
                <a:lnTo>
                  <a:pt x="35633" y="0"/>
                </a:lnTo>
                <a:cubicBezTo>
                  <a:pt x="40275" y="0"/>
                  <a:pt x="43961" y="1297"/>
                  <a:pt x="46691" y="3891"/>
                </a:cubicBezTo>
                <a:cubicBezTo>
                  <a:pt x="49422" y="6485"/>
                  <a:pt x="50787" y="10103"/>
                  <a:pt x="50787" y="14745"/>
                </a:cubicBezTo>
                <a:lnTo>
                  <a:pt x="50787" y="61846"/>
                </a:lnTo>
                <a:cubicBezTo>
                  <a:pt x="50787" y="80413"/>
                  <a:pt x="46691" y="95568"/>
                  <a:pt x="38500" y="107309"/>
                </a:cubicBezTo>
                <a:cubicBezTo>
                  <a:pt x="30308" y="119050"/>
                  <a:pt x="17475" y="124921"/>
                  <a:pt x="0" y="124921"/>
                </a:cubicBezTo>
                <a:lnTo>
                  <a:pt x="0" y="104442"/>
                </a:lnTo>
                <a:cubicBezTo>
                  <a:pt x="14744" y="101711"/>
                  <a:pt x="22390" y="88195"/>
                  <a:pt x="22936" y="63894"/>
                </a:cubicBezTo>
                <a:lnTo>
                  <a:pt x="12287" y="63894"/>
                </a:lnTo>
                <a:cubicBezTo>
                  <a:pt x="4095" y="63894"/>
                  <a:pt x="0" y="60071"/>
                  <a:pt x="0" y="52426"/>
                </a:cubicBezTo>
                <a:lnTo>
                  <a:pt x="0" y="14745"/>
                </a:lnTo>
                <a:cubicBezTo>
                  <a:pt x="0" y="4915"/>
                  <a:pt x="5188" y="0"/>
                  <a:pt x="1556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77290" y="2001520"/>
            <a:ext cx="3759200" cy="37592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7290" y="2499360"/>
            <a:ext cx="2763520" cy="276352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7290" y="2631440"/>
            <a:ext cx="2499360" cy="249936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89718" y="2843868"/>
            <a:ext cx="2074504" cy="207450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3000">
                  <a:schemeClr val="bg1">
                    <a:alpha val="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891360" y="3430529"/>
            <a:ext cx="107122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2310130" y="2474668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85297" y="2232169"/>
            <a:ext cx="6216713" cy="1017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系统可高效处理生物序列，提升序列分析效率。
为生物信息学研究提供强大的工具支持。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552034" y="2563057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序列分析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4389120" y="2695649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10130" y="3656507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85297" y="3414008"/>
            <a:ext cx="6216713" cy="1017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利用系统挖掘生物序列中的潜在信息。
发现新的生物序列模式和规律。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552034" y="3744896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数据挖掘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4389120" y="3877488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310130" y="4838346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785297" y="4595847"/>
            <a:ext cx="6216713" cy="1017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系统可应用于生物、医学、化学等跨学科研究。
促进多学科交叉融合，推动生物信息学发展。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552034" y="4926735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跨学科应用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4389120" y="5059327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生物信息学研究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293341" y="289559"/>
            <a:ext cx="173236" cy="124921"/>
          </a:xfrm>
          <a:custGeom>
            <a:avLst/>
            <a:gdLst/>
            <a:ahLst/>
            <a:cxnLst/>
            <a:rect l="l" t="t" r="r" b="b"/>
            <a:pathLst>
              <a:path w="121644" h="124921">
                <a:moveTo>
                  <a:pt x="86420" y="0"/>
                </a:moveTo>
                <a:lnTo>
                  <a:pt x="106489" y="0"/>
                </a:lnTo>
                <a:cubicBezTo>
                  <a:pt x="111131" y="0"/>
                  <a:pt x="114817" y="1297"/>
                  <a:pt x="117548" y="3891"/>
                </a:cubicBezTo>
                <a:cubicBezTo>
                  <a:pt x="120278" y="6485"/>
                  <a:pt x="121644" y="10103"/>
                  <a:pt x="121644" y="14745"/>
                </a:cubicBezTo>
                <a:lnTo>
                  <a:pt x="121644" y="61846"/>
                </a:lnTo>
                <a:cubicBezTo>
                  <a:pt x="121644" y="80413"/>
                  <a:pt x="117548" y="95568"/>
                  <a:pt x="109356" y="107309"/>
                </a:cubicBezTo>
                <a:cubicBezTo>
                  <a:pt x="101165" y="119050"/>
                  <a:pt x="88331" y="124921"/>
                  <a:pt x="70856" y="124921"/>
                </a:cubicBezTo>
                <a:lnTo>
                  <a:pt x="70856" y="104442"/>
                </a:lnTo>
                <a:cubicBezTo>
                  <a:pt x="85601" y="101711"/>
                  <a:pt x="93246" y="88195"/>
                  <a:pt x="93792" y="63894"/>
                </a:cubicBezTo>
                <a:lnTo>
                  <a:pt x="83143" y="63894"/>
                </a:lnTo>
                <a:cubicBezTo>
                  <a:pt x="74952" y="63894"/>
                  <a:pt x="70856" y="60071"/>
                  <a:pt x="70856" y="52426"/>
                </a:cubicBezTo>
                <a:lnTo>
                  <a:pt x="70856" y="14745"/>
                </a:lnTo>
                <a:cubicBezTo>
                  <a:pt x="70856" y="4915"/>
                  <a:pt x="76044" y="0"/>
                  <a:pt x="86420" y="0"/>
                </a:cubicBezTo>
                <a:close/>
                <a:moveTo>
                  <a:pt x="15564" y="0"/>
                </a:moveTo>
                <a:lnTo>
                  <a:pt x="35633" y="0"/>
                </a:lnTo>
                <a:cubicBezTo>
                  <a:pt x="40275" y="0"/>
                  <a:pt x="43961" y="1297"/>
                  <a:pt x="46691" y="3891"/>
                </a:cubicBezTo>
                <a:cubicBezTo>
                  <a:pt x="49422" y="6485"/>
                  <a:pt x="50787" y="10103"/>
                  <a:pt x="50787" y="14745"/>
                </a:cubicBezTo>
                <a:lnTo>
                  <a:pt x="50787" y="61846"/>
                </a:lnTo>
                <a:cubicBezTo>
                  <a:pt x="50787" y="80413"/>
                  <a:pt x="46691" y="95568"/>
                  <a:pt x="38500" y="107309"/>
                </a:cubicBezTo>
                <a:cubicBezTo>
                  <a:pt x="30308" y="119050"/>
                  <a:pt x="17475" y="124921"/>
                  <a:pt x="0" y="124921"/>
                </a:cubicBezTo>
                <a:lnTo>
                  <a:pt x="0" y="104442"/>
                </a:lnTo>
                <a:cubicBezTo>
                  <a:pt x="14744" y="101711"/>
                  <a:pt x="22390" y="88195"/>
                  <a:pt x="22936" y="63894"/>
                </a:cubicBezTo>
                <a:lnTo>
                  <a:pt x="12287" y="63894"/>
                </a:lnTo>
                <a:cubicBezTo>
                  <a:pt x="4095" y="63894"/>
                  <a:pt x="0" y="60071"/>
                  <a:pt x="0" y="52426"/>
                </a:cubicBezTo>
                <a:lnTo>
                  <a:pt x="0" y="14745"/>
                </a:lnTo>
                <a:cubicBezTo>
                  <a:pt x="0" y="4915"/>
                  <a:pt x="5188" y="0"/>
                  <a:pt x="1556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4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2089720" y="1668785"/>
            <a:ext cx="1297506" cy="989684"/>
          </a:xfrm>
          <a:custGeom>
            <a:avLst/>
            <a:gdLst>
              <a:gd name="connsiteX0" fmla="*/ 0 w 1804736"/>
              <a:gd name="connsiteY0" fmla="*/ 807084 h 1376579"/>
              <a:gd name="connsiteX1" fmla="*/ 569495 w 1804736"/>
              <a:gd name="connsiteY1" fmla="*/ 237589 h 1376579"/>
              <a:gd name="connsiteX2" fmla="*/ 764567 w 1804736"/>
              <a:gd name="connsiteY2" fmla="*/ 237589 h 1376579"/>
              <a:gd name="connsiteX3" fmla="*/ 902369 w 1804736"/>
              <a:gd name="connsiteY3" fmla="*/ 0 h 1376579"/>
              <a:gd name="connsiteX4" fmla="*/ 1040170 w 1804736"/>
              <a:gd name="connsiteY4" fmla="*/ 237589 h 1376579"/>
              <a:gd name="connsiteX5" fmla="*/ 1235241 w 1804736"/>
              <a:gd name="connsiteY5" fmla="*/ 237589 h 1376579"/>
              <a:gd name="connsiteX6" fmla="*/ 1804736 w 1804736"/>
              <a:gd name="connsiteY6" fmla="*/ 807084 h 1376579"/>
              <a:gd name="connsiteX7" fmla="*/ 1235241 w 1804736"/>
              <a:gd name="connsiteY7" fmla="*/ 1376579 h 1376579"/>
              <a:gd name="connsiteX8" fmla="*/ 569495 w 1804736"/>
              <a:gd name="connsiteY8" fmla="*/ 1376579 h 1376579"/>
              <a:gd name="connsiteX9" fmla="*/ 0 w 1804736"/>
              <a:gd name="connsiteY9" fmla="*/ 807084 h 1376579"/>
            </a:gdLst>
            <a:ahLst/>
            <a:cxnLst/>
            <a:rect l="l" t="t" r="r" b="b"/>
            <a:pathLst>
              <a:path w="1804736" h="1376579">
                <a:moveTo>
                  <a:pt x="0" y="807084"/>
                </a:moveTo>
                <a:cubicBezTo>
                  <a:pt x="0" y="492561"/>
                  <a:pt x="254972" y="237589"/>
                  <a:pt x="569495" y="237589"/>
                </a:cubicBezTo>
                <a:lnTo>
                  <a:pt x="764567" y="237589"/>
                </a:lnTo>
                <a:lnTo>
                  <a:pt x="902369" y="0"/>
                </a:lnTo>
                <a:lnTo>
                  <a:pt x="1040170" y="237589"/>
                </a:lnTo>
                <a:lnTo>
                  <a:pt x="1235241" y="237589"/>
                </a:lnTo>
                <a:cubicBezTo>
                  <a:pt x="1549764" y="237589"/>
                  <a:pt x="1804736" y="492561"/>
                  <a:pt x="1804736" y="807084"/>
                </a:cubicBezTo>
                <a:cubicBezTo>
                  <a:pt x="1804736" y="1121607"/>
                  <a:pt x="1549764" y="1376579"/>
                  <a:pt x="1235241" y="1376579"/>
                </a:cubicBezTo>
                <a:lnTo>
                  <a:pt x="569495" y="1376579"/>
                </a:lnTo>
                <a:cubicBezTo>
                  <a:pt x="254972" y="1376579"/>
                  <a:pt x="0" y="1121607"/>
                  <a:pt x="0" y="807084"/>
                </a:cubicBez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75539" y="1985543"/>
            <a:ext cx="342520" cy="356164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14137" y="1447800"/>
            <a:ext cx="117874" cy="1178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435114" y="2019133"/>
            <a:ext cx="6877286" cy="784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引入预训练模型，提升模型对复杂序列的理解能力。
预训练模型可减少训练数据需求，提升模型性能。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435114" y="1614404"/>
            <a:ext cx="688306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预训练模型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>
            <a:off x="2089720" y="3302327"/>
            <a:ext cx="1297506" cy="989684"/>
          </a:xfrm>
          <a:custGeom>
            <a:avLst/>
            <a:gdLst>
              <a:gd name="connsiteX0" fmla="*/ 0 w 1804736"/>
              <a:gd name="connsiteY0" fmla="*/ 807084 h 1376579"/>
              <a:gd name="connsiteX1" fmla="*/ 569495 w 1804736"/>
              <a:gd name="connsiteY1" fmla="*/ 237589 h 1376579"/>
              <a:gd name="connsiteX2" fmla="*/ 764567 w 1804736"/>
              <a:gd name="connsiteY2" fmla="*/ 237589 h 1376579"/>
              <a:gd name="connsiteX3" fmla="*/ 902369 w 1804736"/>
              <a:gd name="connsiteY3" fmla="*/ 0 h 1376579"/>
              <a:gd name="connsiteX4" fmla="*/ 1040170 w 1804736"/>
              <a:gd name="connsiteY4" fmla="*/ 237589 h 1376579"/>
              <a:gd name="connsiteX5" fmla="*/ 1235241 w 1804736"/>
              <a:gd name="connsiteY5" fmla="*/ 237589 h 1376579"/>
              <a:gd name="connsiteX6" fmla="*/ 1804736 w 1804736"/>
              <a:gd name="connsiteY6" fmla="*/ 807084 h 1376579"/>
              <a:gd name="connsiteX7" fmla="*/ 1235241 w 1804736"/>
              <a:gd name="connsiteY7" fmla="*/ 1376579 h 1376579"/>
              <a:gd name="connsiteX8" fmla="*/ 569495 w 1804736"/>
              <a:gd name="connsiteY8" fmla="*/ 1376579 h 1376579"/>
              <a:gd name="connsiteX9" fmla="*/ 0 w 1804736"/>
              <a:gd name="connsiteY9" fmla="*/ 807084 h 1376579"/>
            </a:gdLst>
            <a:ahLst/>
            <a:cxnLst/>
            <a:rect l="l" t="t" r="r" b="b"/>
            <a:pathLst>
              <a:path w="1804736" h="1376579">
                <a:moveTo>
                  <a:pt x="0" y="807084"/>
                </a:moveTo>
                <a:cubicBezTo>
                  <a:pt x="0" y="492561"/>
                  <a:pt x="254972" y="237589"/>
                  <a:pt x="569495" y="237589"/>
                </a:cubicBezTo>
                <a:lnTo>
                  <a:pt x="764567" y="237589"/>
                </a:lnTo>
                <a:lnTo>
                  <a:pt x="902369" y="0"/>
                </a:lnTo>
                <a:lnTo>
                  <a:pt x="1040170" y="237589"/>
                </a:lnTo>
                <a:lnTo>
                  <a:pt x="1235241" y="237589"/>
                </a:lnTo>
                <a:cubicBezTo>
                  <a:pt x="1549764" y="237589"/>
                  <a:pt x="1804736" y="492561"/>
                  <a:pt x="1804736" y="807084"/>
                </a:cubicBezTo>
                <a:cubicBezTo>
                  <a:pt x="1804736" y="1121607"/>
                  <a:pt x="1549764" y="1376579"/>
                  <a:pt x="1235241" y="1376579"/>
                </a:cubicBezTo>
                <a:lnTo>
                  <a:pt x="569495" y="1376579"/>
                </a:lnTo>
                <a:cubicBezTo>
                  <a:pt x="254972" y="1376579"/>
                  <a:pt x="0" y="1121607"/>
                  <a:pt x="0" y="807084"/>
                </a:cubicBez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468717" y="3619085"/>
            <a:ext cx="356164" cy="35616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214137" y="3081342"/>
            <a:ext cx="117874" cy="1178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435114" y="3652674"/>
            <a:ext cx="6877286" cy="784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扩展系统支持更多生物序列类型，如RNA序列。
满足更多生物研究需求，提升系统实用性。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435114" y="3247946"/>
            <a:ext cx="687728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新序列类型支持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2089720" y="5037469"/>
            <a:ext cx="1297506" cy="989684"/>
          </a:xfrm>
          <a:custGeom>
            <a:avLst/>
            <a:gdLst>
              <a:gd name="connsiteX0" fmla="*/ 0 w 1804736"/>
              <a:gd name="connsiteY0" fmla="*/ 807084 h 1376579"/>
              <a:gd name="connsiteX1" fmla="*/ 569495 w 1804736"/>
              <a:gd name="connsiteY1" fmla="*/ 237589 h 1376579"/>
              <a:gd name="connsiteX2" fmla="*/ 764567 w 1804736"/>
              <a:gd name="connsiteY2" fmla="*/ 237589 h 1376579"/>
              <a:gd name="connsiteX3" fmla="*/ 902369 w 1804736"/>
              <a:gd name="connsiteY3" fmla="*/ 0 h 1376579"/>
              <a:gd name="connsiteX4" fmla="*/ 1040170 w 1804736"/>
              <a:gd name="connsiteY4" fmla="*/ 237589 h 1376579"/>
              <a:gd name="connsiteX5" fmla="*/ 1235241 w 1804736"/>
              <a:gd name="connsiteY5" fmla="*/ 237589 h 1376579"/>
              <a:gd name="connsiteX6" fmla="*/ 1804736 w 1804736"/>
              <a:gd name="connsiteY6" fmla="*/ 807084 h 1376579"/>
              <a:gd name="connsiteX7" fmla="*/ 1235241 w 1804736"/>
              <a:gd name="connsiteY7" fmla="*/ 1376579 h 1376579"/>
              <a:gd name="connsiteX8" fmla="*/ 569495 w 1804736"/>
              <a:gd name="connsiteY8" fmla="*/ 1376579 h 1376579"/>
              <a:gd name="connsiteX9" fmla="*/ 0 w 1804736"/>
              <a:gd name="connsiteY9" fmla="*/ 807084 h 1376579"/>
            </a:gdLst>
            <a:ahLst/>
            <a:cxnLst/>
            <a:rect l="l" t="t" r="r" b="b"/>
            <a:pathLst>
              <a:path w="1804736" h="1376579">
                <a:moveTo>
                  <a:pt x="0" y="807084"/>
                </a:moveTo>
                <a:cubicBezTo>
                  <a:pt x="0" y="492561"/>
                  <a:pt x="254972" y="237589"/>
                  <a:pt x="569495" y="237589"/>
                </a:cubicBezTo>
                <a:lnTo>
                  <a:pt x="764567" y="237589"/>
                </a:lnTo>
                <a:lnTo>
                  <a:pt x="902369" y="0"/>
                </a:lnTo>
                <a:lnTo>
                  <a:pt x="1040170" y="237589"/>
                </a:lnTo>
                <a:lnTo>
                  <a:pt x="1235241" y="237589"/>
                </a:lnTo>
                <a:cubicBezTo>
                  <a:pt x="1549764" y="237589"/>
                  <a:pt x="1804736" y="492561"/>
                  <a:pt x="1804736" y="807084"/>
                </a:cubicBezTo>
                <a:cubicBezTo>
                  <a:pt x="1804736" y="1121607"/>
                  <a:pt x="1549764" y="1376579"/>
                  <a:pt x="1235241" y="1376579"/>
                </a:cubicBezTo>
                <a:lnTo>
                  <a:pt x="569495" y="1376579"/>
                </a:lnTo>
                <a:cubicBezTo>
                  <a:pt x="254972" y="1376579"/>
                  <a:pt x="0" y="1121607"/>
                  <a:pt x="0" y="807084"/>
                </a:cubicBez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468717" y="5364463"/>
            <a:ext cx="356164" cy="33569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214137" y="4816484"/>
            <a:ext cx="117874" cy="1178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435114" y="5387816"/>
            <a:ext cx="6877286" cy="7843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加入模型解释性模块，解释模型预测结果。
提升模型透明度，满足生物研究对结果可解释性的需求。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35114" y="4983088"/>
            <a:ext cx="6877286" cy="36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模型解释性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未来发展方向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 flipV="1">
            <a:off x="293341" y="289559"/>
            <a:ext cx="173236" cy="124921"/>
          </a:xfrm>
          <a:custGeom>
            <a:avLst/>
            <a:gdLst/>
            <a:ahLst/>
            <a:cxnLst/>
            <a:rect l="l" t="t" r="r" b="b"/>
            <a:pathLst>
              <a:path w="121644" h="124921">
                <a:moveTo>
                  <a:pt x="86420" y="0"/>
                </a:moveTo>
                <a:lnTo>
                  <a:pt x="106489" y="0"/>
                </a:lnTo>
                <a:cubicBezTo>
                  <a:pt x="111131" y="0"/>
                  <a:pt x="114817" y="1297"/>
                  <a:pt x="117548" y="3891"/>
                </a:cubicBezTo>
                <a:cubicBezTo>
                  <a:pt x="120278" y="6485"/>
                  <a:pt x="121644" y="10103"/>
                  <a:pt x="121644" y="14745"/>
                </a:cubicBezTo>
                <a:lnTo>
                  <a:pt x="121644" y="61846"/>
                </a:lnTo>
                <a:cubicBezTo>
                  <a:pt x="121644" y="80413"/>
                  <a:pt x="117548" y="95568"/>
                  <a:pt x="109356" y="107309"/>
                </a:cubicBezTo>
                <a:cubicBezTo>
                  <a:pt x="101165" y="119050"/>
                  <a:pt x="88331" y="124921"/>
                  <a:pt x="70856" y="124921"/>
                </a:cubicBezTo>
                <a:lnTo>
                  <a:pt x="70856" y="104442"/>
                </a:lnTo>
                <a:cubicBezTo>
                  <a:pt x="85601" y="101711"/>
                  <a:pt x="93246" y="88195"/>
                  <a:pt x="93792" y="63894"/>
                </a:cubicBezTo>
                <a:lnTo>
                  <a:pt x="83143" y="63894"/>
                </a:lnTo>
                <a:cubicBezTo>
                  <a:pt x="74952" y="63894"/>
                  <a:pt x="70856" y="60071"/>
                  <a:pt x="70856" y="52426"/>
                </a:cubicBezTo>
                <a:lnTo>
                  <a:pt x="70856" y="14745"/>
                </a:lnTo>
                <a:cubicBezTo>
                  <a:pt x="70856" y="4915"/>
                  <a:pt x="76044" y="0"/>
                  <a:pt x="86420" y="0"/>
                </a:cubicBezTo>
                <a:close/>
                <a:moveTo>
                  <a:pt x="15564" y="0"/>
                </a:moveTo>
                <a:lnTo>
                  <a:pt x="35633" y="0"/>
                </a:lnTo>
                <a:cubicBezTo>
                  <a:pt x="40275" y="0"/>
                  <a:pt x="43961" y="1297"/>
                  <a:pt x="46691" y="3891"/>
                </a:cubicBezTo>
                <a:cubicBezTo>
                  <a:pt x="49422" y="6485"/>
                  <a:pt x="50787" y="10103"/>
                  <a:pt x="50787" y="14745"/>
                </a:cubicBezTo>
                <a:lnTo>
                  <a:pt x="50787" y="61846"/>
                </a:lnTo>
                <a:cubicBezTo>
                  <a:pt x="50787" y="80413"/>
                  <a:pt x="46691" y="95568"/>
                  <a:pt x="38500" y="107309"/>
                </a:cubicBezTo>
                <a:cubicBezTo>
                  <a:pt x="30308" y="119050"/>
                  <a:pt x="17475" y="124921"/>
                  <a:pt x="0" y="124921"/>
                </a:cubicBezTo>
                <a:lnTo>
                  <a:pt x="0" y="104442"/>
                </a:lnTo>
                <a:cubicBezTo>
                  <a:pt x="14744" y="101711"/>
                  <a:pt x="22390" y="88195"/>
                  <a:pt x="22936" y="63894"/>
                </a:cubicBezTo>
                <a:lnTo>
                  <a:pt x="12287" y="63894"/>
                </a:lnTo>
                <a:cubicBezTo>
                  <a:pt x="4095" y="63894"/>
                  <a:pt x="0" y="60071"/>
                  <a:pt x="0" y="52426"/>
                </a:cubicBezTo>
                <a:lnTo>
                  <a:pt x="0" y="14745"/>
                </a:lnTo>
                <a:cubicBezTo>
                  <a:pt x="0" y="4915"/>
                  <a:pt x="5188" y="0"/>
                  <a:pt x="1556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52997" y="2866464"/>
            <a:ext cx="9394615" cy="25410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65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55174" y="2016453"/>
            <a:ext cx="9394615" cy="2670705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33668" y="1561628"/>
            <a:ext cx="4764258" cy="69864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27000" dir="2700000" algn="tl" rotWithShape="0">
              <a:schemeClr val="accent1">
                <a:lumMod val="50000"/>
                <a:alpha val="5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64104" y="1744675"/>
            <a:ext cx="2677987" cy="33254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18334" y="2352774"/>
            <a:ext cx="7668294" cy="20234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30475" y="4837665"/>
            <a:ext cx="5348068" cy="46921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POWERPOINT DESIGN</a:t>
            </a: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8088086" y="5072271"/>
            <a:ext cx="1961726" cy="0"/>
          </a:xfrm>
          <a:prstGeom prst="straightConnector1">
            <a:avLst/>
          </a:prstGeom>
          <a:noFill/>
          <a:ln w="31750" cap="sq">
            <a:solidFill>
              <a:schemeClr val="bg1"/>
            </a:solidFill>
            <a:prstDash val="solid"/>
            <a:miter/>
            <a:tailEnd type="triangle"/>
          </a:ln>
        </p:spPr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296667" y="973439"/>
            <a:ext cx="1284296" cy="13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18920784" flipH="1">
            <a:off x="1256688" y="4851257"/>
            <a:ext cx="444321" cy="442029"/>
          </a:xfrm>
          <a:custGeom>
            <a:avLst/>
            <a:gdLst>
              <a:gd name="connsiteX0" fmla="*/ 0 w 219107"/>
              <a:gd name="connsiteY0" fmla="*/ 92828 h 217977"/>
              <a:gd name="connsiteX1" fmla="*/ 0 w 219107"/>
              <a:gd name="connsiteY1" fmla="*/ 217977 h 217977"/>
              <a:gd name="connsiteX2" fmla="*/ 125149 w 219107"/>
              <a:gd name="connsiteY2" fmla="*/ 217977 h 217977"/>
              <a:gd name="connsiteX3" fmla="*/ 93958 w 219107"/>
              <a:gd name="connsiteY3" fmla="*/ 0 h 217977"/>
              <a:gd name="connsiteX4" fmla="*/ 93958 w 219107"/>
              <a:gd name="connsiteY4" fmla="*/ 125149 h 217977"/>
              <a:gd name="connsiteX5" fmla="*/ 219107 w 219107"/>
              <a:gd name="connsiteY5" fmla="*/ 125149 h 217977"/>
            </a:gdLst>
            <a:ahLst/>
            <a:cxnLst/>
            <a:rect l="l" t="t" r="r" b="b"/>
            <a:pathLst>
              <a:path w="219107" h="217977">
                <a:moveTo>
                  <a:pt x="0" y="92828"/>
                </a:moveTo>
                <a:lnTo>
                  <a:pt x="0" y="217977"/>
                </a:lnTo>
                <a:lnTo>
                  <a:pt x="125149" y="217977"/>
                </a:lnTo>
                <a:close/>
                <a:moveTo>
                  <a:pt x="93958" y="0"/>
                </a:moveTo>
                <a:lnTo>
                  <a:pt x="93958" y="125149"/>
                </a:lnTo>
                <a:lnTo>
                  <a:pt x="219107" y="12514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61987" y="5732305"/>
            <a:ext cx="234540" cy="2540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70357" y="5737395"/>
            <a:ext cx="234540" cy="243884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572800" y="5718958"/>
            <a:ext cx="781452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AiPPT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673449" y="5718958"/>
            <a:ext cx="899351" cy="28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370337" y="5728378"/>
            <a:ext cx="679552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054076" y="5728378"/>
            <a:ext cx="742969" cy="261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693354"/>
            <a:ext cx="12192000" cy="215445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1097987" y="5371865"/>
            <a:ext cx="3196358" cy="2768174"/>
          </a:xfrm>
          <a:custGeom>
            <a:avLst/>
            <a:gdLst>
              <a:gd name="connsiteX0" fmla="*/ 3166461 w 3166460"/>
              <a:gd name="connsiteY0" fmla="*/ 0 h 2742282"/>
              <a:gd name="connsiteX1" fmla="*/ 1583230 w 3166460"/>
              <a:gd name="connsiteY1" fmla="*/ 2742282 h 2742282"/>
              <a:gd name="connsiteX2" fmla="*/ 0 w 3166460"/>
              <a:gd name="connsiteY2" fmla="*/ 0 h 2742282"/>
              <a:gd name="connsiteX3" fmla="*/ 3166461 w 3166460"/>
              <a:gd name="connsiteY3" fmla="*/ 0 h 2742282"/>
            </a:gdLst>
            <a:ahLst/>
            <a:cxnLst/>
            <a:rect l="l" t="t" r="r" b="b"/>
            <a:pathLst>
              <a:path w="3166460" h="2742282">
                <a:moveTo>
                  <a:pt x="3166461" y="0"/>
                </a:moveTo>
                <a:lnTo>
                  <a:pt x="1583230" y="2742282"/>
                </a:lnTo>
                <a:lnTo>
                  <a:pt x="0" y="0"/>
                </a:lnTo>
                <a:lnTo>
                  <a:pt x="3166461" y="0"/>
                </a:lnTo>
                <a:close/>
              </a:path>
            </a:pathLst>
          </a:custGeom>
          <a:solidFill>
            <a:schemeClr val="accent3"/>
          </a:solidFill>
          <a:ln w="50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-1160542" y="4228345"/>
            <a:ext cx="4517058" cy="3911694"/>
          </a:xfrm>
          <a:custGeom>
            <a:avLst/>
            <a:gdLst>
              <a:gd name="connsiteX0" fmla="*/ 4474807 w 4474806"/>
              <a:gd name="connsiteY0" fmla="*/ 3875107 h 3875106"/>
              <a:gd name="connsiteX1" fmla="*/ 2237403 w 4474806"/>
              <a:gd name="connsiteY1" fmla="*/ 0 h 3875106"/>
              <a:gd name="connsiteX2" fmla="*/ 0 w 4474806"/>
              <a:gd name="connsiteY2" fmla="*/ 3875107 h 3875106"/>
              <a:gd name="connsiteX3" fmla="*/ 4474807 w 4474806"/>
              <a:gd name="connsiteY3" fmla="*/ 3875107 h 3875106"/>
            </a:gdLst>
            <a:ahLst/>
            <a:cxnLst/>
            <a:rect l="l" t="t" r="r" b="b"/>
            <a:pathLst>
              <a:path w="4474806" h="3875106">
                <a:moveTo>
                  <a:pt x="4474807" y="3875107"/>
                </a:moveTo>
                <a:lnTo>
                  <a:pt x="2237403" y="0"/>
                </a:lnTo>
                <a:lnTo>
                  <a:pt x="0" y="3875107"/>
                </a:lnTo>
                <a:lnTo>
                  <a:pt x="4474807" y="3875107"/>
                </a:lnTo>
                <a:close/>
              </a:path>
            </a:pathLst>
          </a:custGeom>
          <a:solidFill>
            <a:schemeClr val="accent1"/>
          </a:solidFill>
          <a:ln w="5042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 flipV="1">
            <a:off x="4416781" y="1365250"/>
            <a:ext cx="0" cy="392430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247361" y="1901751"/>
            <a:ext cx="3653500" cy="8753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BFDEFF">
                    <a:alpha val="50000"/>
                  </a:srgbClr>
                </a:solidFill>
                <a:latin typeface="OPPOSans B"/>
                <a:ea typeface="OPPOSans B"/>
                <a:cs typeface="OPPOSans B"/>
              </a:rPr>
              <a:t>CONTENTS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57661" y="3802298"/>
            <a:ext cx="1463069" cy="727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b="1" dirty="0"/>
              <a:t>后续改进方向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6457661" y="3117585"/>
            <a:ext cx="1054104" cy="468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05.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16161" y="1469951"/>
            <a:ext cx="1054104" cy="468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6461491" y="2154664"/>
            <a:ext cx="1463069" cy="727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b="1" dirty="0"/>
              <a:t>系统概述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6461491" y="1469951"/>
            <a:ext cx="1054104" cy="468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46972" y="2154664"/>
            <a:ext cx="1463069" cy="727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b="1" dirty="0"/>
              <a:t>模型解析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246972" y="1469951"/>
            <a:ext cx="1054104" cy="468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34953" y="3120951"/>
            <a:ext cx="1054104" cy="4680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634953" y="3805664"/>
            <a:ext cx="1463069" cy="727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b="1" dirty="0">
                <a:latin typeface="+mj-lt"/>
              </a:rPr>
              <a:t>结果分析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1987261" y="1901751"/>
            <a:ext cx="1913600" cy="8753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目录</a:t>
            </a:r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742E65-6355-2D9A-1162-E8227766A6B5}"/>
              </a:ext>
            </a:extLst>
          </p:cNvPr>
          <p:cNvSpPr txBox="1"/>
          <p:nvPr/>
        </p:nvSpPr>
        <p:spPr>
          <a:xfrm>
            <a:off x="4566621" y="2154664"/>
            <a:ext cx="1651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前期学习与准备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52997" y="2866464"/>
            <a:ext cx="9394615" cy="310058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65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61853" y="2781906"/>
            <a:ext cx="7668294" cy="20234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7200" dirty="0">
                <a:solidFill>
                  <a:schemeClr val="bg1"/>
                </a:solidFill>
              </a:rPr>
              <a:t>前期学习与准备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296667" y="973439"/>
            <a:ext cx="1284296" cy="13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594702" y="5091183"/>
            <a:ext cx="2295258" cy="468943"/>
          </a:xfrm>
          <a:custGeom>
            <a:avLst/>
            <a:gdLst>
              <a:gd name="connsiteX0" fmla="*/ 844900 w 1029379"/>
              <a:gd name="connsiteY0" fmla="*/ 0 h 210312"/>
              <a:gd name="connsiteX1" fmla="*/ 937140 w 1029379"/>
              <a:gd name="connsiteY1" fmla="*/ 0 h 210312"/>
              <a:gd name="connsiteX2" fmla="*/ 1029379 w 1029379"/>
              <a:gd name="connsiteY2" fmla="*/ 105156 h 210312"/>
              <a:gd name="connsiteX3" fmla="*/ 937140 w 1029379"/>
              <a:gd name="connsiteY3" fmla="*/ 210312 h 210312"/>
              <a:gd name="connsiteX4" fmla="*/ 844900 w 1029379"/>
              <a:gd name="connsiteY4" fmla="*/ 210312 h 210312"/>
              <a:gd name="connsiteX5" fmla="*/ 937140 w 1029379"/>
              <a:gd name="connsiteY5" fmla="*/ 105156 h 210312"/>
              <a:gd name="connsiteX6" fmla="*/ 675920 w 1029379"/>
              <a:gd name="connsiteY6" fmla="*/ 0 h 210312"/>
              <a:gd name="connsiteX7" fmla="*/ 768160 w 1029379"/>
              <a:gd name="connsiteY7" fmla="*/ 0 h 210312"/>
              <a:gd name="connsiteX8" fmla="*/ 860399 w 1029379"/>
              <a:gd name="connsiteY8" fmla="*/ 105156 h 210312"/>
              <a:gd name="connsiteX9" fmla="*/ 768160 w 1029379"/>
              <a:gd name="connsiteY9" fmla="*/ 210312 h 210312"/>
              <a:gd name="connsiteX10" fmla="*/ 675920 w 1029379"/>
              <a:gd name="connsiteY10" fmla="*/ 210312 h 210312"/>
              <a:gd name="connsiteX11" fmla="*/ 768160 w 1029379"/>
              <a:gd name="connsiteY11" fmla="*/ 105156 h 210312"/>
              <a:gd name="connsiteX12" fmla="*/ 506940 w 1029379"/>
              <a:gd name="connsiteY12" fmla="*/ 0 h 210312"/>
              <a:gd name="connsiteX13" fmla="*/ 599180 w 1029379"/>
              <a:gd name="connsiteY13" fmla="*/ 0 h 210312"/>
              <a:gd name="connsiteX14" fmla="*/ 691419 w 1029379"/>
              <a:gd name="connsiteY14" fmla="*/ 105156 h 210312"/>
              <a:gd name="connsiteX15" fmla="*/ 599180 w 1029379"/>
              <a:gd name="connsiteY15" fmla="*/ 210312 h 210312"/>
              <a:gd name="connsiteX16" fmla="*/ 506940 w 1029379"/>
              <a:gd name="connsiteY16" fmla="*/ 210312 h 210312"/>
              <a:gd name="connsiteX17" fmla="*/ 599180 w 1029379"/>
              <a:gd name="connsiteY17" fmla="*/ 105156 h 210312"/>
              <a:gd name="connsiteX18" fmla="*/ 337960 w 1029379"/>
              <a:gd name="connsiteY18" fmla="*/ 0 h 210312"/>
              <a:gd name="connsiteX19" fmla="*/ 430200 w 1029379"/>
              <a:gd name="connsiteY19" fmla="*/ 0 h 210312"/>
              <a:gd name="connsiteX20" fmla="*/ 522439 w 1029379"/>
              <a:gd name="connsiteY20" fmla="*/ 105156 h 210312"/>
              <a:gd name="connsiteX21" fmla="*/ 430200 w 1029379"/>
              <a:gd name="connsiteY21" fmla="*/ 210312 h 210312"/>
              <a:gd name="connsiteX22" fmla="*/ 337960 w 1029379"/>
              <a:gd name="connsiteY22" fmla="*/ 210312 h 210312"/>
              <a:gd name="connsiteX23" fmla="*/ 430200 w 1029379"/>
              <a:gd name="connsiteY23" fmla="*/ 105156 h 210312"/>
              <a:gd name="connsiteX24" fmla="*/ 168980 w 1029379"/>
              <a:gd name="connsiteY24" fmla="*/ 0 h 210312"/>
              <a:gd name="connsiteX25" fmla="*/ 261220 w 1029379"/>
              <a:gd name="connsiteY25" fmla="*/ 0 h 210312"/>
              <a:gd name="connsiteX26" fmla="*/ 353459 w 1029379"/>
              <a:gd name="connsiteY26" fmla="*/ 105156 h 210312"/>
              <a:gd name="connsiteX27" fmla="*/ 261220 w 1029379"/>
              <a:gd name="connsiteY27" fmla="*/ 210312 h 210312"/>
              <a:gd name="connsiteX28" fmla="*/ 168980 w 1029379"/>
              <a:gd name="connsiteY28" fmla="*/ 210312 h 210312"/>
              <a:gd name="connsiteX29" fmla="*/ 261220 w 1029379"/>
              <a:gd name="connsiteY29" fmla="*/ 105156 h 210312"/>
              <a:gd name="connsiteX30" fmla="*/ 0 w 1029379"/>
              <a:gd name="connsiteY30" fmla="*/ 0 h 210312"/>
              <a:gd name="connsiteX31" fmla="*/ 92240 w 1029379"/>
              <a:gd name="connsiteY31" fmla="*/ 0 h 210312"/>
              <a:gd name="connsiteX32" fmla="*/ 184479 w 1029379"/>
              <a:gd name="connsiteY32" fmla="*/ 105156 h 210312"/>
              <a:gd name="connsiteX33" fmla="*/ 92240 w 1029379"/>
              <a:gd name="connsiteY33" fmla="*/ 210312 h 210312"/>
              <a:gd name="connsiteX34" fmla="*/ 0 w 1029379"/>
              <a:gd name="connsiteY34" fmla="*/ 210312 h 210312"/>
              <a:gd name="connsiteX35" fmla="*/ 92240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844900" y="0"/>
                </a:moveTo>
                <a:lnTo>
                  <a:pt x="937140" y="0"/>
                </a:lnTo>
                <a:lnTo>
                  <a:pt x="1029379" y="105156"/>
                </a:lnTo>
                <a:lnTo>
                  <a:pt x="937140" y="210312"/>
                </a:lnTo>
                <a:lnTo>
                  <a:pt x="844900" y="210312"/>
                </a:lnTo>
                <a:lnTo>
                  <a:pt x="937140" y="105156"/>
                </a:lnTo>
                <a:close/>
                <a:moveTo>
                  <a:pt x="675920" y="0"/>
                </a:moveTo>
                <a:lnTo>
                  <a:pt x="768160" y="0"/>
                </a:lnTo>
                <a:lnTo>
                  <a:pt x="860399" y="105156"/>
                </a:lnTo>
                <a:lnTo>
                  <a:pt x="768160" y="210312"/>
                </a:lnTo>
                <a:lnTo>
                  <a:pt x="675920" y="210312"/>
                </a:lnTo>
                <a:lnTo>
                  <a:pt x="768160" y="105156"/>
                </a:lnTo>
                <a:close/>
                <a:moveTo>
                  <a:pt x="506940" y="0"/>
                </a:moveTo>
                <a:lnTo>
                  <a:pt x="599180" y="0"/>
                </a:lnTo>
                <a:lnTo>
                  <a:pt x="691419" y="105156"/>
                </a:lnTo>
                <a:lnTo>
                  <a:pt x="599180" y="210312"/>
                </a:lnTo>
                <a:lnTo>
                  <a:pt x="506940" y="210312"/>
                </a:lnTo>
                <a:lnTo>
                  <a:pt x="599180" y="105156"/>
                </a:lnTo>
                <a:close/>
                <a:moveTo>
                  <a:pt x="337960" y="0"/>
                </a:moveTo>
                <a:lnTo>
                  <a:pt x="430200" y="0"/>
                </a:lnTo>
                <a:lnTo>
                  <a:pt x="522439" y="105156"/>
                </a:lnTo>
                <a:lnTo>
                  <a:pt x="430200" y="210312"/>
                </a:lnTo>
                <a:lnTo>
                  <a:pt x="337960" y="210312"/>
                </a:lnTo>
                <a:lnTo>
                  <a:pt x="430200" y="105156"/>
                </a:lnTo>
                <a:close/>
                <a:moveTo>
                  <a:pt x="168980" y="0"/>
                </a:moveTo>
                <a:lnTo>
                  <a:pt x="261220" y="0"/>
                </a:lnTo>
                <a:lnTo>
                  <a:pt x="353459" y="105156"/>
                </a:lnTo>
                <a:lnTo>
                  <a:pt x="261220" y="210312"/>
                </a:lnTo>
                <a:lnTo>
                  <a:pt x="168980" y="210312"/>
                </a:lnTo>
                <a:lnTo>
                  <a:pt x="261220" y="105156"/>
                </a:lnTo>
                <a:close/>
                <a:moveTo>
                  <a:pt x="0" y="0"/>
                </a:moveTo>
                <a:lnTo>
                  <a:pt x="92240" y="0"/>
                </a:lnTo>
                <a:lnTo>
                  <a:pt x="184479" y="105156"/>
                </a:lnTo>
                <a:lnTo>
                  <a:pt x="92240" y="210312"/>
                </a:lnTo>
                <a:lnTo>
                  <a:pt x="0" y="210312"/>
                </a:lnTo>
                <a:lnTo>
                  <a:pt x="92240" y="105156"/>
                </a:lnTo>
                <a:close/>
              </a:path>
            </a:pathLst>
          </a:cu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0746" y="4632628"/>
            <a:ext cx="2924969" cy="1223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69642" y="2957005"/>
            <a:ext cx="1602676" cy="2898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3791" y="1859261"/>
            <a:ext cx="3408077" cy="4558063"/>
          </a:xfrm>
          <a:prstGeom prst="roundRect">
            <a:avLst>
              <a:gd name="adj" fmla="val 3513"/>
            </a:avLst>
          </a:prstGeom>
          <a:solidFill>
            <a:schemeClr val="accent2">
              <a:lumMod val="20000"/>
              <a:lumOff val="80000"/>
            </a:schemeClr>
          </a:solidFill>
          <a:ln w="19050" cap="sq">
            <a:solidFill>
              <a:schemeClr val="accent2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156945" y="1859261"/>
            <a:ext cx="3530558" cy="4578324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4682" y="1879523"/>
            <a:ext cx="3408077" cy="4558063"/>
          </a:xfrm>
          <a:prstGeom prst="roundRect">
            <a:avLst>
              <a:gd name="adj" fmla="val 3513"/>
            </a:avLst>
          </a:prstGeom>
          <a:solidFill>
            <a:schemeClr val="accent1">
              <a:lumMod val="20000"/>
              <a:lumOff val="80000"/>
            </a:schemeClr>
          </a:solidFill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89283" y="1457858"/>
            <a:ext cx="700809" cy="70080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28392" y="1457858"/>
            <a:ext cx="700809" cy="700809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81546" y="1457858"/>
            <a:ext cx="700809" cy="70080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99687" y="2454091"/>
            <a:ext cx="288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学习了常规大模型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38796" y="2454091"/>
            <a:ext cx="288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 dirty="0"/>
              <a:t>了解最新</a:t>
            </a:r>
            <a:r>
              <a:rPr kumimoji="1" lang="en-US" altLang="zh-CN" dirty="0"/>
              <a:t>ai</a:t>
            </a:r>
            <a:r>
              <a:rPr kumimoji="1" lang="zh-CN" altLang="en-US" dirty="0"/>
              <a:t>领域进展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354540" y="2823423"/>
            <a:ext cx="3135368" cy="34269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n w="12700">
                  <a:noFill/>
                </a:ln>
                <a:solidFill>
                  <a:srgbClr val="3C3C3C">
                    <a:alpha val="100000"/>
                  </a:srgbClr>
                </a:solidFill>
                <a:ea typeface="Source Han Sans"/>
              </a:rPr>
              <a:t>对于不同的问题，模型的类比选择不同。如是选择分类还是生成，选择</a:t>
            </a:r>
            <a:r>
              <a:rPr kumimoji="1" lang="en-US" altLang="zh-CN" dirty="0" err="1">
                <a:ln w="12700">
                  <a:noFill/>
                </a:ln>
                <a:solidFill>
                  <a:srgbClr val="3C3C3C">
                    <a:alpha val="100000"/>
                  </a:srgbClr>
                </a:solidFill>
                <a:ea typeface="Source Han Sans"/>
              </a:rPr>
              <a:t>DNN</a:t>
            </a:r>
            <a:r>
              <a:rPr kumimoji="1" lang="zh-CN" altLang="en-US" dirty="0">
                <a:ln w="12700">
                  <a:noFill/>
                </a:ln>
                <a:solidFill>
                  <a:srgbClr val="3C3C3C">
                    <a:alpha val="100000"/>
                  </a:srgbClr>
                </a:solidFill>
                <a:ea typeface="Source Han Sans"/>
              </a:rPr>
              <a:t>还是</a:t>
            </a:r>
            <a:r>
              <a:rPr kumimoji="1" lang="en-US" altLang="zh-CN" dirty="0">
                <a:ln w="12700">
                  <a:noFill/>
                </a:ln>
                <a:solidFill>
                  <a:srgbClr val="3C3C3C">
                    <a:alpha val="100000"/>
                  </a:srgbClr>
                </a:solidFill>
                <a:ea typeface="Source Han Sans"/>
              </a:rPr>
              <a:t>LSTM</a:t>
            </a:r>
            <a:r>
              <a:rPr kumimoji="1" lang="zh-CN" altLang="en-US" dirty="0">
                <a:ln w="12700">
                  <a:noFill/>
                </a:ln>
                <a:solidFill>
                  <a:srgbClr val="3C3C3C">
                    <a:alpha val="100000"/>
                  </a:srgbClr>
                </a:solidFill>
                <a:ea typeface="Source Han Sans"/>
              </a:rPr>
              <a:t>等有了大致的认识，并且在实践中了解到在低算力的环境下，传统机器学习也有着不可替代的作用，该如何集成也有了一定的认识。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63415" y="1633013"/>
            <a:ext cx="337071" cy="350499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accent5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92860" y="1633013"/>
            <a:ext cx="371873" cy="350499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177905" y="1633013"/>
            <a:ext cx="323565" cy="350499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  <a:effectLst>
            <a:outerShdw blurRad="50800" dist="38100" dir="27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38795" y="2909085"/>
            <a:ext cx="3028501" cy="3360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了解了液体神经网络，贝叶斯神经网络等新型模型，以及了解了最新大模型的缺点：如幻觉越来越大等问题，并且学会了如何制作</a:t>
            </a:r>
            <a:r>
              <a:rPr kumimoji="1" lang="en-US" altLang="zh-CN" dirty="0"/>
              <a:t>agent</a:t>
            </a:r>
            <a:r>
              <a:rPr kumimoji="1" lang="zh-CN" altLang="en-US" dirty="0"/>
              <a:t>，如何使用服务器，如何正确地使用提示词等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99687" y="2964792"/>
            <a:ext cx="2880000" cy="26693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这两个月我熟悉并学习了传统机器学习及深度学习模型：贝叶斯，随机森林，全连接模型，长短期记忆模型，集成模型，卷积神经网络等，并学会了如何数据清洗，模型训练，调参。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5857967-FAB5-69E9-949E-5599D0A2D038}"/>
              </a:ext>
            </a:extLst>
          </p:cNvPr>
          <p:cNvSpPr txBox="1"/>
          <p:nvPr/>
        </p:nvSpPr>
        <p:spPr>
          <a:xfrm>
            <a:off x="352097" y="115614"/>
            <a:ext cx="4286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学习与准备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259C3E6-921E-E5DE-579C-4F75378894E8}"/>
              </a:ext>
            </a:extLst>
          </p:cNvPr>
          <p:cNvSpPr txBox="1"/>
          <p:nvPr/>
        </p:nvSpPr>
        <p:spPr>
          <a:xfrm>
            <a:off x="8235207" y="2384915"/>
            <a:ext cx="353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对利用深度学习研究有初步认识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52997" y="2866464"/>
            <a:ext cx="9394615" cy="310058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65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36833" y="2609165"/>
            <a:ext cx="7668294" cy="20234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8800" dirty="0">
                <a:solidFill>
                  <a:schemeClr val="bg1"/>
                </a:solidFill>
              </a:rPr>
              <a:t>系统概述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296667" y="973439"/>
            <a:ext cx="1284296" cy="13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594702" y="5091183"/>
            <a:ext cx="2295258" cy="468943"/>
          </a:xfrm>
          <a:custGeom>
            <a:avLst/>
            <a:gdLst>
              <a:gd name="connsiteX0" fmla="*/ 844900 w 1029379"/>
              <a:gd name="connsiteY0" fmla="*/ 0 h 210312"/>
              <a:gd name="connsiteX1" fmla="*/ 937140 w 1029379"/>
              <a:gd name="connsiteY1" fmla="*/ 0 h 210312"/>
              <a:gd name="connsiteX2" fmla="*/ 1029379 w 1029379"/>
              <a:gd name="connsiteY2" fmla="*/ 105156 h 210312"/>
              <a:gd name="connsiteX3" fmla="*/ 937140 w 1029379"/>
              <a:gd name="connsiteY3" fmla="*/ 210312 h 210312"/>
              <a:gd name="connsiteX4" fmla="*/ 844900 w 1029379"/>
              <a:gd name="connsiteY4" fmla="*/ 210312 h 210312"/>
              <a:gd name="connsiteX5" fmla="*/ 937140 w 1029379"/>
              <a:gd name="connsiteY5" fmla="*/ 105156 h 210312"/>
              <a:gd name="connsiteX6" fmla="*/ 675920 w 1029379"/>
              <a:gd name="connsiteY6" fmla="*/ 0 h 210312"/>
              <a:gd name="connsiteX7" fmla="*/ 768160 w 1029379"/>
              <a:gd name="connsiteY7" fmla="*/ 0 h 210312"/>
              <a:gd name="connsiteX8" fmla="*/ 860399 w 1029379"/>
              <a:gd name="connsiteY8" fmla="*/ 105156 h 210312"/>
              <a:gd name="connsiteX9" fmla="*/ 768160 w 1029379"/>
              <a:gd name="connsiteY9" fmla="*/ 210312 h 210312"/>
              <a:gd name="connsiteX10" fmla="*/ 675920 w 1029379"/>
              <a:gd name="connsiteY10" fmla="*/ 210312 h 210312"/>
              <a:gd name="connsiteX11" fmla="*/ 768160 w 1029379"/>
              <a:gd name="connsiteY11" fmla="*/ 105156 h 210312"/>
              <a:gd name="connsiteX12" fmla="*/ 506940 w 1029379"/>
              <a:gd name="connsiteY12" fmla="*/ 0 h 210312"/>
              <a:gd name="connsiteX13" fmla="*/ 599180 w 1029379"/>
              <a:gd name="connsiteY13" fmla="*/ 0 h 210312"/>
              <a:gd name="connsiteX14" fmla="*/ 691419 w 1029379"/>
              <a:gd name="connsiteY14" fmla="*/ 105156 h 210312"/>
              <a:gd name="connsiteX15" fmla="*/ 599180 w 1029379"/>
              <a:gd name="connsiteY15" fmla="*/ 210312 h 210312"/>
              <a:gd name="connsiteX16" fmla="*/ 506940 w 1029379"/>
              <a:gd name="connsiteY16" fmla="*/ 210312 h 210312"/>
              <a:gd name="connsiteX17" fmla="*/ 599180 w 1029379"/>
              <a:gd name="connsiteY17" fmla="*/ 105156 h 210312"/>
              <a:gd name="connsiteX18" fmla="*/ 337960 w 1029379"/>
              <a:gd name="connsiteY18" fmla="*/ 0 h 210312"/>
              <a:gd name="connsiteX19" fmla="*/ 430200 w 1029379"/>
              <a:gd name="connsiteY19" fmla="*/ 0 h 210312"/>
              <a:gd name="connsiteX20" fmla="*/ 522439 w 1029379"/>
              <a:gd name="connsiteY20" fmla="*/ 105156 h 210312"/>
              <a:gd name="connsiteX21" fmla="*/ 430200 w 1029379"/>
              <a:gd name="connsiteY21" fmla="*/ 210312 h 210312"/>
              <a:gd name="connsiteX22" fmla="*/ 337960 w 1029379"/>
              <a:gd name="connsiteY22" fmla="*/ 210312 h 210312"/>
              <a:gd name="connsiteX23" fmla="*/ 430200 w 1029379"/>
              <a:gd name="connsiteY23" fmla="*/ 105156 h 210312"/>
              <a:gd name="connsiteX24" fmla="*/ 168980 w 1029379"/>
              <a:gd name="connsiteY24" fmla="*/ 0 h 210312"/>
              <a:gd name="connsiteX25" fmla="*/ 261220 w 1029379"/>
              <a:gd name="connsiteY25" fmla="*/ 0 h 210312"/>
              <a:gd name="connsiteX26" fmla="*/ 353459 w 1029379"/>
              <a:gd name="connsiteY26" fmla="*/ 105156 h 210312"/>
              <a:gd name="connsiteX27" fmla="*/ 261220 w 1029379"/>
              <a:gd name="connsiteY27" fmla="*/ 210312 h 210312"/>
              <a:gd name="connsiteX28" fmla="*/ 168980 w 1029379"/>
              <a:gd name="connsiteY28" fmla="*/ 210312 h 210312"/>
              <a:gd name="connsiteX29" fmla="*/ 261220 w 1029379"/>
              <a:gd name="connsiteY29" fmla="*/ 105156 h 210312"/>
              <a:gd name="connsiteX30" fmla="*/ 0 w 1029379"/>
              <a:gd name="connsiteY30" fmla="*/ 0 h 210312"/>
              <a:gd name="connsiteX31" fmla="*/ 92240 w 1029379"/>
              <a:gd name="connsiteY31" fmla="*/ 0 h 210312"/>
              <a:gd name="connsiteX32" fmla="*/ 184479 w 1029379"/>
              <a:gd name="connsiteY32" fmla="*/ 105156 h 210312"/>
              <a:gd name="connsiteX33" fmla="*/ 92240 w 1029379"/>
              <a:gd name="connsiteY33" fmla="*/ 210312 h 210312"/>
              <a:gd name="connsiteX34" fmla="*/ 0 w 1029379"/>
              <a:gd name="connsiteY34" fmla="*/ 210312 h 210312"/>
              <a:gd name="connsiteX35" fmla="*/ 92240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844900" y="0"/>
                </a:moveTo>
                <a:lnTo>
                  <a:pt x="937140" y="0"/>
                </a:lnTo>
                <a:lnTo>
                  <a:pt x="1029379" y="105156"/>
                </a:lnTo>
                <a:lnTo>
                  <a:pt x="937140" y="210312"/>
                </a:lnTo>
                <a:lnTo>
                  <a:pt x="844900" y="210312"/>
                </a:lnTo>
                <a:lnTo>
                  <a:pt x="937140" y="105156"/>
                </a:lnTo>
                <a:close/>
                <a:moveTo>
                  <a:pt x="675920" y="0"/>
                </a:moveTo>
                <a:lnTo>
                  <a:pt x="768160" y="0"/>
                </a:lnTo>
                <a:lnTo>
                  <a:pt x="860399" y="105156"/>
                </a:lnTo>
                <a:lnTo>
                  <a:pt x="768160" y="210312"/>
                </a:lnTo>
                <a:lnTo>
                  <a:pt x="675920" y="210312"/>
                </a:lnTo>
                <a:lnTo>
                  <a:pt x="768160" y="105156"/>
                </a:lnTo>
                <a:close/>
                <a:moveTo>
                  <a:pt x="506940" y="0"/>
                </a:moveTo>
                <a:lnTo>
                  <a:pt x="599180" y="0"/>
                </a:lnTo>
                <a:lnTo>
                  <a:pt x="691419" y="105156"/>
                </a:lnTo>
                <a:lnTo>
                  <a:pt x="599180" y="210312"/>
                </a:lnTo>
                <a:lnTo>
                  <a:pt x="506940" y="210312"/>
                </a:lnTo>
                <a:lnTo>
                  <a:pt x="599180" y="105156"/>
                </a:lnTo>
                <a:close/>
                <a:moveTo>
                  <a:pt x="337960" y="0"/>
                </a:moveTo>
                <a:lnTo>
                  <a:pt x="430200" y="0"/>
                </a:lnTo>
                <a:lnTo>
                  <a:pt x="522439" y="105156"/>
                </a:lnTo>
                <a:lnTo>
                  <a:pt x="430200" y="210312"/>
                </a:lnTo>
                <a:lnTo>
                  <a:pt x="337960" y="210312"/>
                </a:lnTo>
                <a:lnTo>
                  <a:pt x="430200" y="105156"/>
                </a:lnTo>
                <a:close/>
                <a:moveTo>
                  <a:pt x="168980" y="0"/>
                </a:moveTo>
                <a:lnTo>
                  <a:pt x="261220" y="0"/>
                </a:lnTo>
                <a:lnTo>
                  <a:pt x="353459" y="105156"/>
                </a:lnTo>
                <a:lnTo>
                  <a:pt x="261220" y="210312"/>
                </a:lnTo>
                <a:lnTo>
                  <a:pt x="168980" y="210312"/>
                </a:lnTo>
                <a:lnTo>
                  <a:pt x="261220" y="105156"/>
                </a:lnTo>
                <a:close/>
                <a:moveTo>
                  <a:pt x="0" y="0"/>
                </a:moveTo>
                <a:lnTo>
                  <a:pt x="92240" y="0"/>
                </a:lnTo>
                <a:lnTo>
                  <a:pt x="184479" y="105156"/>
                </a:lnTo>
                <a:lnTo>
                  <a:pt x="92240" y="210312"/>
                </a:lnTo>
                <a:lnTo>
                  <a:pt x="0" y="210312"/>
                </a:lnTo>
                <a:lnTo>
                  <a:pt x="92240" y="105156"/>
                </a:lnTo>
                <a:close/>
              </a:path>
            </a:pathLst>
          </a:cu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0746" y="4632628"/>
            <a:ext cx="2924969" cy="1223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69642" y="2957005"/>
            <a:ext cx="1602676" cy="2898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97000" y="1363078"/>
            <a:ext cx="3189801" cy="2000077"/>
          </a:xfrm>
          <a:custGeom>
            <a:avLst/>
            <a:gdLst>
              <a:gd name="connsiteX0" fmla="*/ 0 w 2199606"/>
              <a:gd name="connsiteY0" fmla="*/ 559960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5 w 2199606"/>
              <a:gd name="connsiteY3" fmla="*/ 0 h 1387582"/>
              <a:gd name="connsiteX4" fmla="*/ 0 w 2199606"/>
              <a:gd name="connsiteY4" fmla="*/ 559960 h 1387582"/>
            </a:gdLst>
            <a:ahLst/>
            <a:cxnLst/>
            <a:rect l="l" t="t" r="r" b="b"/>
            <a:pathLst>
              <a:path w="2199606" h="1387582">
                <a:moveTo>
                  <a:pt x="0" y="559960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5" y="0"/>
                </a:lnTo>
                <a:lnTo>
                  <a:pt x="0" y="5599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65012" y="1815166"/>
            <a:ext cx="3516043" cy="1732612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ahLst/>
            <a:cxnLst/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82112" y="1642986"/>
            <a:ext cx="551018" cy="45301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65012" y="1815166"/>
            <a:ext cx="3516043" cy="1732612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ahLst/>
            <a:cxnLst/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262615" y="1828184"/>
            <a:ext cx="3516043" cy="1732612"/>
          </a:xfrm>
          <a:custGeom>
            <a:avLst/>
            <a:gdLst>
              <a:gd name="connsiteX0" fmla="*/ 147790 w 2424575"/>
              <a:gd name="connsiteY0" fmla="*/ 123158 h 1202024"/>
              <a:gd name="connsiteX1" fmla="*/ 2424575 w 2424575"/>
              <a:gd name="connsiteY1" fmla="*/ 0 h 1202024"/>
              <a:gd name="connsiteX2" fmla="*/ 2424575 w 2424575"/>
              <a:gd name="connsiteY2" fmla="*/ 1202025 h 1202024"/>
              <a:gd name="connsiteX3" fmla="*/ 0 w 2424575"/>
              <a:gd name="connsiteY3" fmla="*/ 1202025 h 1202024"/>
            </a:gdLst>
            <a:ahLst/>
            <a:cxnLst/>
            <a:rect l="l" t="t" r="r" b="b"/>
            <a:pathLst>
              <a:path w="2424575" h="1202024">
                <a:moveTo>
                  <a:pt x="147790" y="123158"/>
                </a:moveTo>
                <a:lnTo>
                  <a:pt x="2424575" y="0"/>
                </a:lnTo>
                <a:lnTo>
                  <a:pt x="2424575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683489" y="2060660"/>
            <a:ext cx="2800746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输入与输出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83490" y="2632880"/>
            <a:ext cx="2800746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12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输入：DNA/蛋白质序列，支持多种格式。
输出：序列类型、酶活性预测结果及置信度。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299435" y="1363078"/>
            <a:ext cx="3189799" cy="1998894"/>
          </a:xfrm>
          <a:custGeom>
            <a:avLst/>
            <a:gdLst>
              <a:gd name="connsiteX0" fmla="*/ 0 w 2199606"/>
              <a:gd name="connsiteY0" fmla="*/ 559960 h 1386761"/>
              <a:gd name="connsiteX1" fmla="*/ 2199607 w 2199606"/>
              <a:gd name="connsiteY1" fmla="*/ 1386762 h 1386761"/>
              <a:gd name="connsiteX2" fmla="*/ 913013 w 2199606"/>
              <a:gd name="connsiteY2" fmla="*/ 108379 h 1386761"/>
              <a:gd name="connsiteX3" fmla="*/ 113306 w 2199606"/>
              <a:gd name="connsiteY3" fmla="*/ 0 h 1386761"/>
              <a:gd name="connsiteX4" fmla="*/ 0 w 2199606"/>
              <a:gd name="connsiteY4" fmla="*/ 559960 h 1386761"/>
            </a:gdLst>
            <a:ahLst/>
            <a:cxnLst/>
            <a:rect l="l" t="t" r="r" b="b"/>
            <a:pathLst>
              <a:path w="2199606" h="1386761">
                <a:moveTo>
                  <a:pt x="0" y="559960"/>
                </a:moveTo>
                <a:lnTo>
                  <a:pt x="2199607" y="1386762"/>
                </a:lnTo>
                <a:lnTo>
                  <a:pt x="913013" y="108379"/>
                </a:lnTo>
                <a:lnTo>
                  <a:pt x="113306" y="0"/>
                </a:lnTo>
                <a:lnTo>
                  <a:pt x="0" y="5599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267449" y="181516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solidFill>
            <a:schemeClr val="bg1"/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3518" y="1646179"/>
            <a:ext cx="477100" cy="474219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67449" y="180246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165051" y="1815484"/>
            <a:ext cx="3514851" cy="1732612"/>
          </a:xfrm>
          <a:custGeom>
            <a:avLst/>
            <a:gdLst>
              <a:gd name="connsiteX0" fmla="*/ 147790 w 2423754"/>
              <a:gd name="connsiteY0" fmla="*/ 123158 h 1202024"/>
              <a:gd name="connsiteX1" fmla="*/ 2423754 w 2423754"/>
              <a:gd name="connsiteY1" fmla="*/ 0 h 1202024"/>
              <a:gd name="connsiteX2" fmla="*/ 2423754 w 2423754"/>
              <a:gd name="connsiteY2" fmla="*/ 1202025 h 1202024"/>
              <a:gd name="connsiteX3" fmla="*/ 0 w 2423754"/>
              <a:gd name="connsiteY3" fmla="*/ 1202025 h 1202024"/>
            </a:gdLst>
            <a:ahLst/>
            <a:cxnLst/>
            <a:rect l="l" t="t" r="r" b="b"/>
            <a:pathLst>
              <a:path w="2423754" h="1202024">
                <a:moveTo>
                  <a:pt x="147790" y="123158"/>
                </a:moveTo>
                <a:lnTo>
                  <a:pt x="2423754" y="0"/>
                </a:lnTo>
                <a:lnTo>
                  <a:pt x="2423754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580881" y="2060660"/>
            <a:ext cx="2800744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模块化设计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80881" y="2632880"/>
            <a:ext cx="2800744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包括数据预处理，特征提取，模型架构，训练流水线，推理接口五大模块</a:t>
            </a:r>
            <a:r>
              <a: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1200" dirty="0"/>
          </a:p>
        </p:txBody>
      </p:sp>
      <p:sp>
        <p:nvSpPr>
          <p:cNvPr id="17" name="标题 1"/>
          <p:cNvSpPr txBox="1"/>
          <p:nvPr/>
        </p:nvSpPr>
        <p:spPr>
          <a:xfrm>
            <a:off x="3960663" y="3754854"/>
            <a:ext cx="3189799" cy="2000077"/>
          </a:xfrm>
          <a:custGeom>
            <a:avLst/>
            <a:gdLst>
              <a:gd name="connsiteX0" fmla="*/ 0 w 2199606"/>
              <a:gd name="connsiteY0" fmla="*/ 560781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6 w 2199606"/>
              <a:gd name="connsiteY3" fmla="*/ 0 h 1387582"/>
              <a:gd name="connsiteX4" fmla="*/ 0 w 2199606"/>
              <a:gd name="connsiteY4" fmla="*/ 560781 h 1387582"/>
            </a:gdLst>
            <a:ahLst/>
            <a:cxnLst/>
            <a:rect l="l" t="t" r="r" b="b"/>
            <a:pathLst>
              <a:path w="2199606" h="1387582">
                <a:moveTo>
                  <a:pt x="0" y="560781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6" y="0"/>
                </a:lnTo>
                <a:lnTo>
                  <a:pt x="0" y="560781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928676" y="420812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928676" y="4208126"/>
            <a:ext cx="3514851" cy="1732612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ahLst/>
            <a:cxnLst/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826278" y="4219960"/>
            <a:ext cx="3514851" cy="1732612"/>
          </a:xfrm>
          <a:custGeom>
            <a:avLst/>
            <a:gdLst>
              <a:gd name="connsiteX0" fmla="*/ 147790 w 2423754"/>
              <a:gd name="connsiteY0" fmla="*/ 123158 h 1202024"/>
              <a:gd name="connsiteX1" fmla="*/ 2423754 w 2423754"/>
              <a:gd name="connsiteY1" fmla="*/ 0 h 1202024"/>
              <a:gd name="connsiteX2" fmla="*/ 2423754 w 2423754"/>
              <a:gd name="connsiteY2" fmla="*/ 1202025 h 1202024"/>
              <a:gd name="connsiteX3" fmla="*/ 0 w 2423754"/>
              <a:gd name="connsiteY3" fmla="*/ 1202025 h 1202024"/>
            </a:gdLst>
            <a:ahLst/>
            <a:cxnLst/>
            <a:rect l="l" t="t" r="r" b="b"/>
            <a:pathLst>
              <a:path w="2423754" h="1202024">
                <a:moveTo>
                  <a:pt x="147790" y="123158"/>
                </a:moveTo>
                <a:lnTo>
                  <a:pt x="2423754" y="0"/>
                </a:lnTo>
                <a:lnTo>
                  <a:pt x="2423754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242107" y="4433278"/>
            <a:ext cx="2800744" cy="5708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技术选型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242108" y="5034087"/>
            <a:ext cx="2800744" cy="69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主要基于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pytorch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架构，也运用少量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transformer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架构</a:t>
            </a:r>
            <a:r>
              <a:rPr kumimoji="1" lang="en-US" altLang="zh-CN" sz="902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4220471" y="3972208"/>
            <a:ext cx="511542" cy="53192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系统整体架构</a:t>
            </a:r>
            <a:endParaRPr kumimoji="1" lang="zh-CN" altLang="en-US" dirty="0"/>
          </a:p>
        </p:txBody>
      </p:sp>
      <p:cxnSp>
        <p:nvCxnSpPr>
          <p:cNvPr id="27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8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1052997" y="2866464"/>
            <a:ext cx="9394615" cy="310058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165100" dir="2700000" algn="tl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00530" y="2660800"/>
            <a:ext cx="7668294" cy="20234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7200" dirty="0">
                <a:solidFill>
                  <a:schemeClr val="bg1"/>
                </a:solidFill>
              </a:rPr>
              <a:t>模型解析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9296667" y="973439"/>
            <a:ext cx="1284296" cy="13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594702" y="5091183"/>
            <a:ext cx="2295258" cy="468943"/>
          </a:xfrm>
          <a:custGeom>
            <a:avLst/>
            <a:gdLst>
              <a:gd name="connsiteX0" fmla="*/ 844900 w 1029379"/>
              <a:gd name="connsiteY0" fmla="*/ 0 h 210312"/>
              <a:gd name="connsiteX1" fmla="*/ 937140 w 1029379"/>
              <a:gd name="connsiteY1" fmla="*/ 0 h 210312"/>
              <a:gd name="connsiteX2" fmla="*/ 1029379 w 1029379"/>
              <a:gd name="connsiteY2" fmla="*/ 105156 h 210312"/>
              <a:gd name="connsiteX3" fmla="*/ 937140 w 1029379"/>
              <a:gd name="connsiteY3" fmla="*/ 210312 h 210312"/>
              <a:gd name="connsiteX4" fmla="*/ 844900 w 1029379"/>
              <a:gd name="connsiteY4" fmla="*/ 210312 h 210312"/>
              <a:gd name="connsiteX5" fmla="*/ 937140 w 1029379"/>
              <a:gd name="connsiteY5" fmla="*/ 105156 h 210312"/>
              <a:gd name="connsiteX6" fmla="*/ 675920 w 1029379"/>
              <a:gd name="connsiteY6" fmla="*/ 0 h 210312"/>
              <a:gd name="connsiteX7" fmla="*/ 768160 w 1029379"/>
              <a:gd name="connsiteY7" fmla="*/ 0 h 210312"/>
              <a:gd name="connsiteX8" fmla="*/ 860399 w 1029379"/>
              <a:gd name="connsiteY8" fmla="*/ 105156 h 210312"/>
              <a:gd name="connsiteX9" fmla="*/ 768160 w 1029379"/>
              <a:gd name="connsiteY9" fmla="*/ 210312 h 210312"/>
              <a:gd name="connsiteX10" fmla="*/ 675920 w 1029379"/>
              <a:gd name="connsiteY10" fmla="*/ 210312 h 210312"/>
              <a:gd name="connsiteX11" fmla="*/ 768160 w 1029379"/>
              <a:gd name="connsiteY11" fmla="*/ 105156 h 210312"/>
              <a:gd name="connsiteX12" fmla="*/ 506940 w 1029379"/>
              <a:gd name="connsiteY12" fmla="*/ 0 h 210312"/>
              <a:gd name="connsiteX13" fmla="*/ 599180 w 1029379"/>
              <a:gd name="connsiteY13" fmla="*/ 0 h 210312"/>
              <a:gd name="connsiteX14" fmla="*/ 691419 w 1029379"/>
              <a:gd name="connsiteY14" fmla="*/ 105156 h 210312"/>
              <a:gd name="connsiteX15" fmla="*/ 599180 w 1029379"/>
              <a:gd name="connsiteY15" fmla="*/ 210312 h 210312"/>
              <a:gd name="connsiteX16" fmla="*/ 506940 w 1029379"/>
              <a:gd name="connsiteY16" fmla="*/ 210312 h 210312"/>
              <a:gd name="connsiteX17" fmla="*/ 599180 w 1029379"/>
              <a:gd name="connsiteY17" fmla="*/ 105156 h 210312"/>
              <a:gd name="connsiteX18" fmla="*/ 337960 w 1029379"/>
              <a:gd name="connsiteY18" fmla="*/ 0 h 210312"/>
              <a:gd name="connsiteX19" fmla="*/ 430200 w 1029379"/>
              <a:gd name="connsiteY19" fmla="*/ 0 h 210312"/>
              <a:gd name="connsiteX20" fmla="*/ 522439 w 1029379"/>
              <a:gd name="connsiteY20" fmla="*/ 105156 h 210312"/>
              <a:gd name="connsiteX21" fmla="*/ 430200 w 1029379"/>
              <a:gd name="connsiteY21" fmla="*/ 210312 h 210312"/>
              <a:gd name="connsiteX22" fmla="*/ 337960 w 1029379"/>
              <a:gd name="connsiteY22" fmla="*/ 210312 h 210312"/>
              <a:gd name="connsiteX23" fmla="*/ 430200 w 1029379"/>
              <a:gd name="connsiteY23" fmla="*/ 105156 h 210312"/>
              <a:gd name="connsiteX24" fmla="*/ 168980 w 1029379"/>
              <a:gd name="connsiteY24" fmla="*/ 0 h 210312"/>
              <a:gd name="connsiteX25" fmla="*/ 261220 w 1029379"/>
              <a:gd name="connsiteY25" fmla="*/ 0 h 210312"/>
              <a:gd name="connsiteX26" fmla="*/ 353459 w 1029379"/>
              <a:gd name="connsiteY26" fmla="*/ 105156 h 210312"/>
              <a:gd name="connsiteX27" fmla="*/ 261220 w 1029379"/>
              <a:gd name="connsiteY27" fmla="*/ 210312 h 210312"/>
              <a:gd name="connsiteX28" fmla="*/ 168980 w 1029379"/>
              <a:gd name="connsiteY28" fmla="*/ 210312 h 210312"/>
              <a:gd name="connsiteX29" fmla="*/ 261220 w 1029379"/>
              <a:gd name="connsiteY29" fmla="*/ 105156 h 210312"/>
              <a:gd name="connsiteX30" fmla="*/ 0 w 1029379"/>
              <a:gd name="connsiteY30" fmla="*/ 0 h 210312"/>
              <a:gd name="connsiteX31" fmla="*/ 92240 w 1029379"/>
              <a:gd name="connsiteY31" fmla="*/ 0 h 210312"/>
              <a:gd name="connsiteX32" fmla="*/ 184479 w 1029379"/>
              <a:gd name="connsiteY32" fmla="*/ 105156 h 210312"/>
              <a:gd name="connsiteX33" fmla="*/ 92240 w 1029379"/>
              <a:gd name="connsiteY33" fmla="*/ 210312 h 210312"/>
              <a:gd name="connsiteX34" fmla="*/ 0 w 1029379"/>
              <a:gd name="connsiteY34" fmla="*/ 210312 h 210312"/>
              <a:gd name="connsiteX35" fmla="*/ 92240 w 1029379"/>
              <a:gd name="connsiteY35" fmla="*/ 105156 h 210312"/>
            </a:gdLst>
            <a:ahLst/>
            <a:cxnLst/>
            <a:rect l="l" t="t" r="r" b="b"/>
            <a:pathLst>
              <a:path w="1029379" h="210312">
                <a:moveTo>
                  <a:pt x="844900" y="0"/>
                </a:moveTo>
                <a:lnTo>
                  <a:pt x="937140" y="0"/>
                </a:lnTo>
                <a:lnTo>
                  <a:pt x="1029379" y="105156"/>
                </a:lnTo>
                <a:lnTo>
                  <a:pt x="937140" y="210312"/>
                </a:lnTo>
                <a:lnTo>
                  <a:pt x="844900" y="210312"/>
                </a:lnTo>
                <a:lnTo>
                  <a:pt x="937140" y="105156"/>
                </a:lnTo>
                <a:close/>
                <a:moveTo>
                  <a:pt x="675920" y="0"/>
                </a:moveTo>
                <a:lnTo>
                  <a:pt x="768160" y="0"/>
                </a:lnTo>
                <a:lnTo>
                  <a:pt x="860399" y="105156"/>
                </a:lnTo>
                <a:lnTo>
                  <a:pt x="768160" y="210312"/>
                </a:lnTo>
                <a:lnTo>
                  <a:pt x="675920" y="210312"/>
                </a:lnTo>
                <a:lnTo>
                  <a:pt x="768160" y="105156"/>
                </a:lnTo>
                <a:close/>
                <a:moveTo>
                  <a:pt x="506940" y="0"/>
                </a:moveTo>
                <a:lnTo>
                  <a:pt x="599180" y="0"/>
                </a:lnTo>
                <a:lnTo>
                  <a:pt x="691419" y="105156"/>
                </a:lnTo>
                <a:lnTo>
                  <a:pt x="599180" y="210312"/>
                </a:lnTo>
                <a:lnTo>
                  <a:pt x="506940" y="210312"/>
                </a:lnTo>
                <a:lnTo>
                  <a:pt x="599180" y="105156"/>
                </a:lnTo>
                <a:close/>
                <a:moveTo>
                  <a:pt x="337960" y="0"/>
                </a:moveTo>
                <a:lnTo>
                  <a:pt x="430200" y="0"/>
                </a:lnTo>
                <a:lnTo>
                  <a:pt x="522439" y="105156"/>
                </a:lnTo>
                <a:lnTo>
                  <a:pt x="430200" y="210312"/>
                </a:lnTo>
                <a:lnTo>
                  <a:pt x="337960" y="210312"/>
                </a:lnTo>
                <a:lnTo>
                  <a:pt x="430200" y="105156"/>
                </a:lnTo>
                <a:close/>
                <a:moveTo>
                  <a:pt x="168980" y="0"/>
                </a:moveTo>
                <a:lnTo>
                  <a:pt x="261220" y="0"/>
                </a:lnTo>
                <a:lnTo>
                  <a:pt x="353459" y="105156"/>
                </a:lnTo>
                <a:lnTo>
                  <a:pt x="261220" y="210312"/>
                </a:lnTo>
                <a:lnTo>
                  <a:pt x="168980" y="210312"/>
                </a:lnTo>
                <a:lnTo>
                  <a:pt x="261220" y="105156"/>
                </a:lnTo>
                <a:close/>
                <a:moveTo>
                  <a:pt x="0" y="0"/>
                </a:moveTo>
                <a:lnTo>
                  <a:pt x="92240" y="0"/>
                </a:lnTo>
                <a:lnTo>
                  <a:pt x="184479" y="105156"/>
                </a:lnTo>
                <a:lnTo>
                  <a:pt x="92240" y="210312"/>
                </a:lnTo>
                <a:lnTo>
                  <a:pt x="0" y="210312"/>
                </a:lnTo>
                <a:lnTo>
                  <a:pt x="92240" y="105156"/>
                </a:lnTo>
                <a:close/>
              </a:path>
            </a:pathLst>
          </a:cu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0746" y="4632628"/>
            <a:ext cx="2924969" cy="1223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77374" y="2955010"/>
            <a:ext cx="1602676" cy="2898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670571" y="3094971"/>
            <a:ext cx="3316490" cy="2707688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4815" y="3879457"/>
            <a:ext cx="2808000" cy="1597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输入序列经类型检测、字符过滤、数值编码、填充/截断处理。
DNA序列编码为0- 3，蛋白质序列编码为4- 23，特殊token为24- 27。</a:t>
            </a: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265570" y="3054806"/>
            <a:ext cx="2126491" cy="72000"/>
            <a:chOff x="1265570" y="3054806"/>
            <a:chExt cx="2126491" cy="72000"/>
          </a:xfrm>
        </p:grpSpPr>
        <p:sp>
          <p:nvSpPr>
            <p:cNvPr id="6" name="标题 1"/>
            <p:cNvSpPr txBox="1"/>
            <p:nvPr/>
          </p:nvSpPr>
          <p:spPr>
            <a:xfrm>
              <a:off x="2312061" y="3054806"/>
              <a:ext cx="1080000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265570" y="3055638"/>
              <a:ext cx="1080000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 rot="10800000">
            <a:off x="4435003" y="1834973"/>
            <a:ext cx="3316490" cy="3960000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89247" y="2679306"/>
            <a:ext cx="2808000" cy="2854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DNA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编码简单，仅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字符；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蛋白质编码复杂，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字符。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不同编码方案适应不同序列类型，保留序列原始信息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030002" y="1797506"/>
            <a:ext cx="2126491" cy="72000"/>
            <a:chOff x="5030002" y="1797506"/>
            <a:chExt cx="2126491" cy="72000"/>
          </a:xfrm>
        </p:grpSpPr>
        <p:sp>
          <p:nvSpPr>
            <p:cNvPr id="11" name="标题 1"/>
            <p:cNvSpPr txBox="1"/>
            <p:nvPr/>
          </p:nvSpPr>
          <p:spPr>
            <a:xfrm>
              <a:off x="6076493" y="1797506"/>
              <a:ext cx="1080000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5030002" y="1798338"/>
              <a:ext cx="1080000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961493" y="3320163"/>
            <a:ext cx="2734645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工作流程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25925" y="2080745"/>
            <a:ext cx="2734645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编码方案对比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0800000">
            <a:off x="8201030" y="3094971"/>
            <a:ext cx="3316490" cy="2707688"/>
          </a:xfrm>
          <a:prstGeom prst="roundRect">
            <a:avLst>
              <a:gd name="adj" fmla="val 942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90500" algn="ctr" rotWithShape="0">
              <a:srgbClr val="000000">
                <a:alpha val="8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55275" y="3879457"/>
            <a:ext cx="2808000" cy="15974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多模态编码方案统一处理DNA和蛋白质序列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提升数据预处理效率，为后续模型训练提供高质量输入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8796030" y="3054806"/>
            <a:ext cx="2126491" cy="72000"/>
            <a:chOff x="8796030" y="3054806"/>
            <a:chExt cx="2126491" cy="72000"/>
          </a:xfrm>
        </p:grpSpPr>
        <p:sp>
          <p:nvSpPr>
            <p:cNvPr id="18" name="标题 1"/>
            <p:cNvSpPr txBox="1"/>
            <p:nvPr/>
          </p:nvSpPr>
          <p:spPr>
            <a:xfrm>
              <a:off x="9842521" y="3054806"/>
              <a:ext cx="1080000" cy="72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8796030" y="3055638"/>
              <a:ext cx="1080000" cy="70337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8491953" y="3320163"/>
            <a:ext cx="2734645" cy="470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优势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混合编码器（HybridTokenizer）</a:t>
            </a:r>
            <a:endParaRPr kumimoji="1" lang="zh-CN" altLang="en-US"/>
          </a:p>
        </p:txBody>
      </p:sp>
      <p:cxnSp>
        <p:nvCxnSpPr>
          <p:cNvPr id="24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5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73475" y="5567667"/>
            <a:ext cx="11318525" cy="1290333"/>
          </a:xfrm>
          <a:custGeom>
            <a:avLst/>
            <a:gdLst>
              <a:gd name="connsiteX0" fmla="*/ 1732564 w 11318525"/>
              <a:gd name="connsiteY0" fmla="*/ 13 h 1290333"/>
              <a:gd name="connsiteX1" fmla="*/ 4769497 w 11318525"/>
              <a:gd name="connsiteY1" fmla="*/ 439433 h 1290333"/>
              <a:gd name="connsiteX2" fmla="*/ 7681607 w 11318525"/>
              <a:gd name="connsiteY2" fmla="*/ 9448 h 1290333"/>
              <a:gd name="connsiteX3" fmla="*/ 10594261 w 11318525"/>
              <a:gd name="connsiteY3" fmla="*/ 276511 h 1290333"/>
              <a:gd name="connsiteX4" fmla="*/ 10994368 w 11318525"/>
              <a:gd name="connsiteY4" fmla="*/ 250588 h 1290333"/>
              <a:gd name="connsiteX5" fmla="*/ 11318525 w 11318525"/>
              <a:gd name="connsiteY5" fmla="*/ 210126 h 1290333"/>
              <a:gd name="connsiteX6" fmla="*/ 11318525 w 11318525"/>
              <a:gd name="connsiteY6" fmla="*/ 1290333 h 1290333"/>
              <a:gd name="connsiteX7" fmla="*/ 238905 w 11318525"/>
              <a:gd name="connsiteY7" fmla="*/ 1290333 h 1290333"/>
              <a:gd name="connsiteX8" fmla="*/ 276469 w 11318525"/>
              <a:gd name="connsiteY8" fmla="*/ 1211395 h 1290333"/>
              <a:gd name="connsiteX9" fmla="*/ 386364 w 11318525"/>
              <a:gd name="connsiteY9" fmla="*/ 939813 h 1290333"/>
              <a:gd name="connsiteX10" fmla="*/ 56164 w 11318525"/>
              <a:gd name="connsiteY10" fmla="*/ 426733 h 1290333"/>
              <a:gd name="connsiteX11" fmla="*/ 1732564 w 11318525"/>
              <a:gd name="connsiteY11" fmla="*/ 13 h 1290333"/>
            </a:gdLst>
            <a:ahLst/>
            <a:cxnLst/>
            <a:rect l="l" t="t" r="r" b="b"/>
            <a:pathLst>
              <a:path w="11318525" h="1290333">
                <a:moveTo>
                  <a:pt x="1732564" y="13"/>
                </a:moveTo>
                <a:cubicBezTo>
                  <a:pt x="2518119" y="2130"/>
                  <a:pt x="3777990" y="437861"/>
                  <a:pt x="4769497" y="439433"/>
                </a:cubicBezTo>
                <a:cubicBezTo>
                  <a:pt x="5761004" y="441005"/>
                  <a:pt x="6488896" y="-1438"/>
                  <a:pt x="7681607" y="9448"/>
                </a:cubicBezTo>
                <a:cubicBezTo>
                  <a:pt x="8776347" y="-28652"/>
                  <a:pt x="9574481" y="300248"/>
                  <a:pt x="10594261" y="276511"/>
                </a:cubicBezTo>
                <a:cubicBezTo>
                  <a:pt x="10721733" y="273544"/>
                  <a:pt x="10855836" y="264344"/>
                  <a:pt x="10994368" y="250588"/>
                </a:cubicBezTo>
                <a:lnTo>
                  <a:pt x="11318525" y="210126"/>
                </a:lnTo>
                <a:lnTo>
                  <a:pt x="11318525" y="1290333"/>
                </a:lnTo>
                <a:lnTo>
                  <a:pt x="238905" y="1290333"/>
                </a:lnTo>
                <a:lnTo>
                  <a:pt x="276469" y="1211395"/>
                </a:lnTo>
                <a:cubicBezTo>
                  <a:pt x="327309" y="1109676"/>
                  <a:pt x="423082" y="1070590"/>
                  <a:pt x="386364" y="939813"/>
                </a:cubicBezTo>
                <a:cubicBezTo>
                  <a:pt x="349647" y="809036"/>
                  <a:pt x="-168203" y="583366"/>
                  <a:pt x="56164" y="426733"/>
                </a:cubicBezTo>
                <a:cubicBezTo>
                  <a:pt x="280531" y="270100"/>
                  <a:pt x="947009" y="-2104"/>
                  <a:pt x="1732564" y="1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5435872"/>
            <a:ext cx="12192001" cy="1422128"/>
          </a:xfrm>
          <a:custGeom>
            <a:avLst/>
            <a:gdLst>
              <a:gd name="connsiteX0" fmla="*/ 12192001 w 12192001"/>
              <a:gd name="connsiteY0" fmla="*/ 0 h 1422128"/>
              <a:gd name="connsiteX1" fmla="*/ 12192001 w 12192001"/>
              <a:gd name="connsiteY1" fmla="*/ 1422128 h 1422128"/>
              <a:gd name="connsiteX2" fmla="*/ 0 w 12192001"/>
              <a:gd name="connsiteY2" fmla="*/ 1422128 h 1422128"/>
              <a:gd name="connsiteX3" fmla="*/ 0 w 12192001"/>
              <a:gd name="connsiteY3" fmla="*/ 142354 h 1422128"/>
              <a:gd name="connsiteX4" fmla="*/ 44261 w 12192001"/>
              <a:gd name="connsiteY4" fmla="*/ 139014 h 1422128"/>
              <a:gd name="connsiteX5" fmla="*/ 228601 w 12192001"/>
              <a:gd name="connsiteY5" fmla="*/ 141968 h 1422128"/>
              <a:gd name="connsiteX6" fmla="*/ 2503534 w 12192001"/>
              <a:gd name="connsiteY6" fmla="*/ 591548 h 1422128"/>
              <a:gd name="connsiteX7" fmla="*/ 5639164 w 12192001"/>
              <a:gd name="connsiteY7" fmla="*/ 70123 h 1422128"/>
              <a:gd name="connsiteX8" fmla="*/ 9080138 w 12192001"/>
              <a:gd name="connsiteY8" fmla="*/ 509906 h 1422128"/>
              <a:gd name="connsiteX9" fmla="*/ 12120453 w 12192001"/>
              <a:gd name="connsiteY9" fmla="*/ 1141 h 1422128"/>
              <a:gd name="connsiteX10" fmla="*/ 12192001 w 12192001"/>
              <a:gd name="connsiteY10" fmla="*/ 0 h 1422128"/>
            </a:gdLst>
            <a:ahLst/>
            <a:cxnLst/>
            <a:rect l="l" t="t" r="r" b="b"/>
            <a:pathLst>
              <a:path w="12192001" h="1422128">
                <a:moveTo>
                  <a:pt x="12192001" y="0"/>
                </a:moveTo>
                <a:lnTo>
                  <a:pt x="12192001" y="1422128"/>
                </a:lnTo>
                <a:lnTo>
                  <a:pt x="0" y="1422128"/>
                </a:lnTo>
                <a:lnTo>
                  <a:pt x="0" y="142354"/>
                </a:lnTo>
                <a:lnTo>
                  <a:pt x="44261" y="139014"/>
                </a:lnTo>
                <a:cubicBezTo>
                  <a:pt x="100563" y="137444"/>
                  <a:pt x="161733" y="138317"/>
                  <a:pt x="228601" y="141968"/>
                </a:cubicBezTo>
                <a:cubicBezTo>
                  <a:pt x="763543" y="171178"/>
                  <a:pt x="1601774" y="603522"/>
                  <a:pt x="2503534" y="591548"/>
                </a:cubicBezTo>
                <a:cubicBezTo>
                  <a:pt x="3405294" y="579574"/>
                  <a:pt x="4446453" y="59237"/>
                  <a:pt x="5639164" y="70123"/>
                </a:cubicBezTo>
                <a:cubicBezTo>
                  <a:pt x="6733904" y="32023"/>
                  <a:pt x="7975692" y="521790"/>
                  <a:pt x="9080138" y="509906"/>
                </a:cubicBezTo>
                <a:cubicBezTo>
                  <a:pt x="10115556" y="498765"/>
                  <a:pt x="11360186" y="41777"/>
                  <a:pt x="12120453" y="1141"/>
                </a:cubicBezTo>
                <a:lnTo>
                  <a:pt x="12192001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1805651"/>
            <a:ext cx="3518304" cy="429288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82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30498" y="1805651"/>
            <a:ext cx="3518304" cy="429288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82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00596" y="1805651"/>
            <a:ext cx="3518304" cy="429288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82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045449" y="4134927"/>
            <a:ext cx="396240" cy="3962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707131" y="4134927"/>
            <a:ext cx="396240" cy="3962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>
            <a:off x="4162151" y="4242001"/>
            <a:ext cx="197998" cy="170688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7811587" y="4242001"/>
            <a:ext cx="197998" cy="170688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5639" y="1953355"/>
            <a:ext cx="2921436" cy="38675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DNA分支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55639" y="2408822"/>
            <a:ext cx="2927826" cy="34595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4通道1D卷积提取DNA序列特征，输出32通道特征。
多头注意力机制融合特征，提升特征表达能力。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598471" y="1953355"/>
            <a:ext cx="2921436" cy="38675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Protein分支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98471" y="2408822"/>
            <a:ext cx="2927826" cy="34595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20通道1D卷积提取蛋白质序列特征，输出32通道特征。
多头注意力机制融合特征，捕捉序列长距离依赖。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90288" y="1953355"/>
            <a:ext cx="2921436" cy="38675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5CB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特征融合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290288" y="2408822"/>
            <a:ext cx="2927826" cy="34595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DNA和蛋白质特征通过多头注意力机制融合。
融合后的特征更具代表性，提升模型性能。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-1"/>
            <a:ext cx="12192000" cy="77608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sx="102000" sy="102000" algn="ctr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41300" y="228600"/>
            <a:ext cx="11124920" cy="432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特征提取层（BioFusionLayer）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 flipV="1">
            <a:off x="293341" y="289559"/>
            <a:ext cx="173236" cy="124921"/>
          </a:xfrm>
          <a:custGeom>
            <a:avLst/>
            <a:gdLst/>
            <a:ahLst/>
            <a:cxnLst/>
            <a:rect l="l" t="t" r="r" b="b"/>
            <a:pathLst>
              <a:path w="121644" h="124921">
                <a:moveTo>
                  <a:pt x="86420" y="0"/>
                </a:moveTo>
                <a:lnTo>
                  <a:pt x="106489" y="0"/>
                </a:lnTo>
                <a:cubicBezTo>
                  <a:pt x="111131" y="0"/>
                  <a:pt x="114817" y="1297"/>
                  <a:pt x="117548" y="3891"/>
                </a:cubicBezTo>
                <a:cubicBezTo>
                  <a:pt x="120278" y="6485"/>
                  <a:pt x="121644" y="10103"/>
                  <a:pt x="121644" y="14745"/>
                </a:cubicBezTo>
                <a:lnTo>
                  <a:pt x="121644" y="61846"/>
                </a:lnTo>
                <a:cubicBezTo>
                  <a:pt x="121644" y="80413"/>
                  <a:pt x="117548" y="95568"/>
                  <a:pt x="109356" y="107309"/>
                </a:cubicBezTo>
                <a:cubicBezTo>
                  <a:pt x="101165" y="119050"/>
                  <a:pt x="88331" y="124921"/>
                  <a:pt x="70856" y="124921"/>
                </a:cubicBezTo>
                <a:lnTo>
                  <a:pt x="70856" y="104442"/>
                </a:lnTo>
                <a:cubicBezTo>
                  <a:pt x="85601" y="101711"/>
                  <a:pt x="93246" y="88195"/>
                  <a:pt x="93792" y="63894"/>
                </a:cubicBezTo>
                <a:lnTo>
                  <a:pt x="83143" y="63894"/>
                </a:lnTo>
                <a:cubicBezTo>
                  <a:pt x="74952" y="63894"/>
                  <a:pt x="70856" y="60071"/>
                  <a:pt x="70856" y="52426"/>
                </a:cubicBezTo>
                <a:lnTo>
                  <a:pt x="70856" y="14745"/>
                </a:lnTo>
                <a:cubicBezTo>
                  <a:pt x="70856" y="4915"/>
                  <a:pt x="76044" y="0"/>
                  <a:pt x="86420" y="0"/>
                </a:cubicBezTo>
                <a:close/>
                <a:moveTo>
                  <a:pt x="15564" y="0"/>
                </a:moveTo>
                <a:lnTo>
                  <a:pt x="35633" y="0"/>
                </a:lnTo>
                <a:cubicBezTo>
                  <a:pt x="40275" y="0"/>
                  <a:pt x="43961" y="1297"/>
                  <a:pt x="46691" y="3891"/>
                </a:cubicBezTo>
                <a:cubicBezTo>
                  <a:pt x="49422" y="6485"/>
                  <a:pt x="50787" y="10103"/>
                  <a:pt x="50787" y="14745"/>
                </a:cubicBezTo>
                <a:lnTo>
                  <a:pt x="50787" y="61846"/>
                </a:lnTo>
                <a:cubicBezTo>
                  <a:pt x="50787" y="80413"/>
                  <a:pt x="46691" y="95568"/>
                  <a:pt x="38500" y="107309"/>
                </a:cubicBezTo>
                <a:cubicBezTo>
                  <a:pt x="30308" y="119050"/>
                  <a:pt x="17475" y="124921"/>
                  <a:pt x="0" y="124921"/>
                </a:cubicBezTo>
                <a:lnTo>
                  <a:pt x="0" y="104442"/>
                </a:lnTo>
                <a:cubicBezTo>
                  <a:pt x="14744" y="101711"/>
                  <a:pt x="22390" y="88195"/>
                  <a:pt x="22936" y="63894"/>
                </a:cubicBezTo>
                <a:lnTo>
                  <a:pt x="12287" y="63894"/>
                </a:lnTo>
                <a:cubicBezTo>
                  <a:pt x="4095" y="63894"/>
                  <a:pt x="0" y="60071"/>
                  <a:pt x="0" y="52426"/>
                </a:cubicBezTo>
                <a:lnTo>
                  <a:pt x="0" y="14745"/>
                </a:lnTo>
                <a:cubicBezTo>
                  <a:pt x="0" y="4915"/>
                  <a:pt x="5188" y="0"/>
                  <a:pt x="1556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293341" y="781562"/>
            <a:ext cx="11898659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prstDash val="solid"/>
            <a:miter/>
          </a:ln>
        </p:spPr>
      </p:cxnSp>
      <p:cxnSp>
        <p:nvCxnSpPr>
          <p:cNvPr id="22" name="标题 1"/>
          <p:cNvCxnSpPr/>
          <p:nvPr/>
        </p:nvCxnSpPr>
        <p:spPr>
          <a:xfrm>
            <a:off x="293341" y="842522"/>
            <a:ext cx="11898659" cy="0"/>
          </a:xfrm>
          <a:prstGeom prst="line">
            <a:avLst/>
          </a:prstGeom>
          <a:noFill/>
          <a:ln w="9525" cap="sq">
            <a:solidFill>
              <a:schemeClr val="accent1"/>
            </a:solidFill>
            <a:prstDash val="solid"/>
            <a:miter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5CBF"/>
      </a:accent1>
      <a:accent2>
        <a:srgbClr val="1585FF"/>
      </a:accent2>
      <a:accent3>
        <a:srgbClr val="005CBF"/>
      </a:accent3>
      <a:accent4>
        <a:srgbClr val="1585FF"/>
      </a:accent4>
      <a:accent5>
        <a:srgbClr val="005CBF"/>
      </a:accent5>
      <a:accent6>
        <a:srgbClr val="1585FF"/>
      </a:accent6>
      <a:hlink>
        <a:srgbClr val="005CBF"/>
      </a:hlink>
      <a:folHlink>
        <a:srgbClr val="1585F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</Words>
  <Application>Microsoft Office PowerPoint</Application>
  <PresentationFormat>宽屏</PresentationFormat>
  <Paragraphs>120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Source Han Sans</vt:lpstr>
      <vt:lpstr>OPPOSans B</vt:lpstr>
      <vt:lpstr>Arial</vt:lpstr>
      <vt:lpstr>OPPOSans H</vt:lpstr>
      <vt:lpstr>Source Han Sans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李长风</dc:creator>
  <cp:lastModifiedBy>长风 李</cp:lastModifiedBy>
  <cp:revision>1</cp:revision>
  <dcterms:modified xsi:type="dcterms:W3CDTF">2025-05-06T08:19:45Z</dcterms:modified>
</cp:coreProperties>
</file>